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0" r:id="rId6"/>
    <p:sldId id="268" r:id="rId7"/>
    <p:sldId id="313" r:id="rId8"/>
    <p:sldId id="269" r:id="rId9"/>
    <p:sldId id="271" r:id="rId10"/>
    <p:sldId id="259" r:id="rId11"/>
    <p:sldId id="310" r:id="rId12"/>
    <p:sldId id="263" r:id="rId13"/>
    <p:sldId id="314" r:id="rId14"/>
    <p:sldId id="315" r:id="rId15"/>
    <p:sldId id="276" r:id="rId16"/>
    <p:sldId id="273" r:id="rId17"/>
    <p:sldId id="275" r:id="rId18"/>
    <p:sldId id="264" r:id="rId19"/>
    <p:sldId id="316" r:id="rId20"/>
    <p:sldId id="261" r:id="rId21"/>
    <p:sldId id="265" r:id="rId22"/>
    <p:sldId id="292" r:id="rId23"/>
    <p:sldId id="306" r:id="rId24"/>
    <p:sldId id="307" r:id="rId25"/>
    <p:sldId id="308" r:id="rId26"/>
    <p:sldId id="309" r:id="rId27"/>
    <p:sldId id="305" r:id="rId28"/>
    <p:sldId id="280" r:id="rId29"/>
    <p:sldId id="282" r:id="rId30"/>
    <p:sldId id="285" r:id="rId31"/>
    <p:sldId id="287" r:id="rId32"/>
    <p:sldId id="294" r:id="rId33"/>
    <p:sldId id="293" r:id="rId34"/>
    <p:sldId id="296" r:id="rId35"/>
    <p:sldId id="288" r:id="rId36"/>
    <p:sldId id="289" r:id="rId37"/>
    <p:sldId id="322" r:id="rId38"/>
    <p:sldId id="283" r:id="rId39"/>
    <p:sldId id="302" r:id="rId40"/>
    <p:sldId id="281" r:id="rId41"/>
    <p:sldId id="304" r:id="rId42"/>
    <p:sldId id="317" r:id="rId43"/>
    <p:sldId id="303" r:id="rId44"/>
    <p:sldId id="297" r:id="rId45"/>
    <p:sldId id="318" r:id="rId46"/>
    <p:sldId id="299" r:id="rId47"/>
    <p:sldId id="298" r:id="rId48"/>
    <p:sldId id="300" r:id="rId49"/>
    <p:sldId id="319" r:id="rId50"/>
    <p:sldId id="320" r:id="rId51"/>
    <p:sldId id="321" r:id="rId52"/>
    <p:sldId id="32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29" autoAdjust="0"/>
    <p:restoredTop sz="94660"/>
  </p:normalViewPr>
  <p:slideViewPr>
    <p:cSldViewPr snapToGrid="0">
      <p:cViewPr varScale="1">
        <p:scale>
          <a:sx n="63" d="100"/>
          <a:sy n="63" d="100"/>
        </p:scale>
        <p:origin x="93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3AED-83FB-DFF0-972D-7127C3B5A3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EA364E-FB6E-FBFB-0F1A-14A78DAE2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6348E3-3390-2557-B1BF-3C99C83130F3}"/>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5" name="Footer Placeholder 4">
            <a:extLst>
              <a:ext uri="{FF2B5EF4-FFF2-40B4-BE49-F238E27FC236}">
                <a16:creationId xmlns:a16="http://schemas.microsoft.com/office/drawing/2014/main" id="{731B556E-948A-3F38-BB63-9A59B689A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A6BCA-79CB-CFFE-6389-2EACC202035A}"/>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19379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E505-7C59-49AC-5AEE-1737BB5C9D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5F6AE7-12B3-E09A-23C1-B78BFCC694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2F21A-53DB-7820-DD4E-DBC54930EC8C}"/>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5" name="Footer Placeholder 4">
            <a:extLst>
              <a:ext uri="{FF2B5EF4-FFF2-40B4-BE49-F238E27FC236}">
                <a16:creationId xmlns:a16="http://schemas.microsoft.com/office/drawing/2014/main" id="{AA819CC9-C969-466D-B9CF-E8F7CAE2EB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30D63-BE20-81F2-4398-C11D89DC730F}"/>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365234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59C3BB-8A87-5AB8-4678-CF1D97737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87D1FE-757A-8EBE-742E-7C43E1D6AD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14251-B050-1D5B-E715-A0A86CEDEB53}"/>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5" name="Footer Placeholder 4">
            <a:extLst>
              <a:ext uri="{FF2B5EF4-FFF2-40B4-BE49-F238E27FC236}">
                <a16:creationId xmlns:a16="http://schemas.microsoft.com/office/drawing/2014/main" id="{0159593E-C57F-9885-E19F-797B867B4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EEDAF0-F030-467A-423A-6CBE4BD680B0}"/>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27743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742B-677D-983B-E161-031CB41EF8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E5BA54-104C-313A-AB43-907379B6BC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3610B1-9B50-5475-D0B4-28AF2BEDD8C4}"/>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5" name="Footer Placeholder 4">
            <a:extLst>
              <a:ext uri="{FF2B5EF4-FFF2-40B4-BE49-F238E27FC236}">
                <a16:creationId xmlns:a16="http://schemas.microsoft.com/office/drawing/2014/main" id="{1FA45FFB-3D92-176E-3A5C-14A9F6799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71C75-9044-F9A4-6D89-B2B1864CAD72}"/>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419018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12352-4765-E152-AF9B-B1919ACDD5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30ED75-C192-3D65-E6B1-FE239395D3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4F86E-3C17-E59B-81F6-EAFC56306562}"/>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5" name="Footer Placeholder 4">
            <a:extLst>
              <a:ext uri="{FF2B5EF4-FFF2-40B4-BE49-F238E27FC236}">
                <a16:creationId xmlns:a16="http://schemas.microsoft.com/office/drawing/2014/main" id="{8DA9AF8C-1918-01A8-0E68-780ED5777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E40CF-FE51-24B4-6855-0925CB0D71AC}"/>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280860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66FF-CE19-D32C-6E0C-48CEBB37D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025C45-DD8F-922C-7535-931BE0BBD0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6DD41D-42C1-4294-56C8-5623D61079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BEA42D-6864-4EFC-C603-F28349E027BD}"/>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6" name="Footer Placeholder 5">
            <a:extLst>
              <a:ext uri="{FF2B5EF4-FFF2-40B4-BE49-F238E27FC236}">
                <a16:creationId xmlns:a16="http://schemas.microsoft.com/office/drawing/2014/main" id="{1F271894-D34F-42A9-4B5A-2C255688C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B412F-280D-21A9-BF24-C7533D9B1A76}"/>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2800216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142D-0AAA-988B-3F41-99BD259638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C61936-F1E9-D02F-001C-680B4D84E5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74645D-D97A-738B-EE46-830EA96F75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FE7B1-4D0D-F5B9-0F3D-F23539772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42CBBA-138A-8A82-1C85-4AC37D134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915AB9-C19E-98FB-CEB5-12AB6900CC86}"/>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8" name="Footer Placeholder 7">
            <a:extLst>
              <a:ext uri="{FF2B5EF4-FFF2-40B4-BE49-F238E27FC236}">
                <a16:creationId xmlns:a16="http://schemas.microsoft.com/office/drawing/2014/main" id="{0BA1ADFE-4C10-481C-8EF7-C50B394571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A622A8-F4C3-2A6B-4D9A-D51224C5F65B}"/>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27664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6E522-FCD5-4CFB-8346-4A43B289BC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A0EC1D-8BA0-6C35-AB18-83A57EF0ABBD}"/>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4" name="Footer Placeholder 3">
            <a:extLst>
              <a:ext uri="{FF2B5EF4-FFF2-40B4-BE49-F238E27FC236}">
                <a16:creationId xmlns:a16="http://schemas.microsoft.com/office/drawing/2014/main" id="{1B940154-3009-E32E-CAB3-9EC53B8E8C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9CD233-3620-C2A6-6507-032153552AF1}"/>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304407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2F890D-2AA9-D24F-A64B-36C1B0E80110}"/>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3" name="Footer Placeholder 2">
            <a:extLst>
              <a:ext uri="{FF2B5EF4-FFF2-40B4-BE49-F238E27FC236}">
                <a16:creationId xmlns:a16="http://schemas.microsoft.com/office/drawing/2014/main" id="{AE473D25-6C93-E0A0-BF5D-013F5B05BD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54D08A-7C21-14BC-0850-5CB579C97706}"/>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404996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2658F-B184-CA3B-1BA5-C7768BA32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3AB168-0D56-8BAC-DEDD-FB47D10729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4D376A-66A3-D8D1-8F13-21DDF2936E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106BE-8B11-B6F8-E051-071F2F1B63E2}"/>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6" name="Footer Placeholder 5">
            <a:extLst>
              <a:ext uri="{FF2B5EF4-FFF2-40B4-BE49-F238E27FC236}">
                <a16:creationId xmlns:a16="http://schemas.microsoft.com/office/drawing/2014/main" id="{8124EE30-CBF7-CEEB-88F6-3AA3BB66E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DE84E-AC2E-555E-0A0E-F7364DBBCC50}"/>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236485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2D8C-D5EB-C0C2-065C-6C2478A23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0FB4EC-A249-48EE-3C4C-990EA0DC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FD200-8243-A631-7384-7AD612777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F5F8D-6532-7DDA-1A15-F9EE25224FA1}"/>
              </a:ext>
            </a:extLst>
          </p:cNvPr>
          <p:cNvSpPr>
            <a:spLocks noGrp="1"/>
          </p:cNvSpPr>
          <p:nvPr>
            <p:ph type="dt" sz="half" idx="10"/>
          </p:nvPr>
        </p:nvSpPr>
        <p:spPr/>
        <p:txBody>
          <a:bodyPr/>
          <a:lstStyle/>
          <a:p>
            <a:fld id="{FCE61931-CEB4-4145-A83A-5A3BC5CAC5CF}" type="datetimeFigureOut">
              <a:rPr lang="en-US" smtClean="0"/>
              <a:t>5/28/2023</a:t>
            </a:fld>
            <a:endParaRPr lang="en-US"/>
          </a:p>
        </p:txBody>
      </p:sp>
      <p:sp>
        <p:nvSpPr>
          <p:cNvPr id="6" name="Footer Placeholder 5">
            <a:extLst>
              <a:ext uri="{FF2B5EF4-FFF2-40B4-BE49-F238E27FC236}">
                <a16:creationId xmlns:a16="http://schemas.microsoft.com/office/drawing/2014/main" id="{E8B81E05-7308-C7C4-84BB-C4BCE3EFC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C06F09-5FB0-CD11-2806-67F234327B10}"/>
              </a:ext>
            </a:extLst>
          </p:cNvPr>
          <p:cNvSpPr>
            <a:spLocks noGrp="1"/>
          </p:cNvSpPr>
          <p:nvPr>
            <p:ph type="sldNum" sz="quarter" idx="12"/>
          </p:nvPr>
        </p:nvSpPr>
        <p:spPr/>
        <p:txBody>
          <a:bodyPr/>
          <a:lstStyle/>
          <a:p>
            <a:fld id="{D513D9E7-731B-4ECC-9CCA-FAA34674430A}" type="slidenum">
              <a:rPr lang="en-US" smtClean="0"/>
              <a:t>‹#›</a:t>
            </a:fld>
            <a:endParaRPr lang="en-US"/>
          </a:p>
        </p:txBody>
      </p:sp>
    </p:spTree>
    <p:extLst>
      <p:ext uri="{BB962C8B-B14F-4D97-AF65-F5344CB8AC3E}">
        <p14:creationId xmlns:p14="http://schemas.microsoft.com/office/powerpoint/2010/main" val="131971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6634FC-15F5-0E26-BACF-396B86BDE8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5F7A7C-6A70-44B4-947E-A0740C6AA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4B1E6-3B08-AEB0-F4E7-6374494F2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61931-CEB4-4145-A83A-5A3BC5CAC5CF}" type="datetimeFigureOut">
              <a:rPr lang="en-US" smtClean="0"/>
              <a:t>5/28/2023</a:t>
            </a:fld>
            <a:endParaRPr lang="en-US"/>
          </a:p>
        </p:txBody>
      </p:sp>
      <p:sp>
        <p:nvSpPr>
          <p:cNvPr id="5" name="Footer Placeholder 4">
            <a:extLst>
              <a:ext uri="{FF2B5EF4-FFF2-40B4-BE49-F238E27FC236}">
                <a16:creationId xmlns:a16="http://schemas.microsoft.com/office/drawing/2014/main" id="{17C4383B-C378-1941-947A-F8179904B7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0DDF6-B97E-4B0E-208B-CDC481B353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3D9E7-731B-4ECC-9CCA-FAA34674430A}" type="slidenum">
              <a:rPr lang="en-US" smtClean="0"/>
              <a:t>‹#›</a:t>
            </a:fld>
            <a:endParaRPr lang="en-US"/>
          </a:p>
        </p:txBody>
      </p:sp>
    </p:spTree>
    <p:extLst>
      <p:ext uri="{BB962C8B-B14F-4D97-AF65-F5344CB8AC3E}">
        <p14:creationId xmlns:p14="http://schemas.microsoft.com/office/powerpoint/2010/main" val="244307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hyperelliptic.org/EFD/g1p/auto-shortw.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hyperelliptic.org/EFD/g1p/auto-shortw-xyzz.html#addition-madd-2008-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Bl5mQA7UL2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76BC-4C02-4403-69E5-28A13EEEEA20}"/>
              </a:ext>
            </a:extLst>
          </p:cNvPr>
          <p:cNvSpPr>
            <a:spLocks noGrp="1"/>
          </p:cNvSpPr>
          <p:nvPr>
            <p:ph type="ctrTitle"/>
          </p:nvPr>
        </p:nvSpPr>
        <p:spPr/>
        <p:txBody>
          <a:bodyPr>
            <a:normAutofit fontScale="90000"/>
          </a:bodyPr>
          <a:lstStyle/>
          <a:p>
            <a:r>
              <a:rPr lang="en-US" b="1" i="0" dirty="0">
                <a:solidFill>
                  <a:srgbClr val="000000"/>
                </a:solidFill>
                <a:effectLst/>
                <a:latin typeface="Calibri" panose="020F0502020204030204" pitchFamily="34" charset="0"/>
              </a:rPr>
              <a:t>A deep dive into optimizing Multi-Scalar Multiplication</a:t>
            </a:r>
            <a:br>
              <a:rPr lang="en-US" b="1" i="0" dirty="0">
                <a:solidFill>
                  <a:srgbClr val="000000"/>
                </a:solidFill>
                <a:effectLst/>
                <a:latin typeface="Calibri" panose="020F0502020204030204" pitchFamily="34" charset="0"/>
              </a:rPr>
            </a:br>
            <a:endParaRPr lang="en-US" dirty="0"/>
          </a:p>
        </p:txBody>
      </p:sp>
      <p:sp>
        <p:nvSpPr>
          <p:cNvPr id="3" name="Subtitle 2">
            <a:extLst>
              <a:ext uri="{FF2B5EF4-FFF2-40B4-BE49-F238E27FC236}">
                <a16:creationId xmlns:a16="http://schemas.microsoft.com/office/drawing/2014/main" id="{FC204F8F-53FC-E709-6DB9-AB4A838E2B85}"/>
              </a:ext>
            </a:extLst>
          </p:cNvPr>
          <p:cNvSpPr>
            <a:spLocks noGrp="1"/>
          </p:cNvSpPr>
          <p:nvPr>
            <p:ph type="subTitle" idx="1"/>
          </p:nvPr>
        </p:nvSpPr>
        <p:spPr/>
        <p:txBody>
          <a:bodyPr/>
          <a:lstStyle/>
          <a:p>
            <a:r>
              <a:rPr lang="en-US" dirty="0"/>
              <a:t>By Niall Emmart </a:t>
            </a:r>
          </a:p>
          <a:p>
            <a:r>
              <a:rPr lang="en-US" dirty="0"/>
              <a:t>nemmart@yrrid.com</a:t>
            </a:r>
          </a:p>
        </p:txBody>
      </p:sp>
    </p:spTree>
    <p:extLst>
      <p:ext uri="{BB962C8B-B14F-4D97-AF65-F5344CB8AC3E}">
        <p14:creationId xmlns:p14="http://schemas.microsoft.com/office/powerpoint/2010/main" val="657667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Bucket Reduction Phase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160890"/>
                <a:ext cx="10515600" cy="5605670"/>
              </a:xfrm>
            </p:spPr>
            <p:txBody>
              <a:bodyPr>
                <a:normAutofit/>
              </a:bodyPr>
              <a:lstStyle/>
              <a:p>
                <a:pPr marL="0" indent="0">
                  <a:buNone/>
                </a:pPr>
                <a:r>
                  <a:rPr lang="en-US" dirty="0"/>
                  <a:t>For each window j, we compute:</a:t>
                </a:r>
              </a:p>
              <a:p>
                <a:pPr marL="0" indent="0">
                  <a:buNone/>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𝑊</m:t>
                          </m:r>
                        </m:e>
                        <m:sub>
                          <m:r>
                            <a:rPr lang="en-US" sz="2400" b="0" i="1" smtClean="0">
                              <a:latin typeface="Cambria Math" panose="02040503050406030204" pitchFamily="18" charset="0"/>
                            </a:rPr>
                            <m:t>𝑗</m:t>
                          </m:r>
                        </m:sub>
                      </m:sSub>
                      <m:r>
                        <a:rPr lang="en-US" sz="2400" b="0" i="1" smtClean="0">
                          <a:latin typeface="Cambria Math" panose="02040503050406030204" pitchFamily="18" charset="0"/>
                        </a:rPr>
                        <m:t>= </m:t>
                      </m:r>
                      <m:nary>
                        <m:naryPr>
                          <m:chr m:val="∑"/>
                          <m:ctrlPr>
                            <a:rPr lang="en-US" sz="2400" b="0" i="1" smtClean="0">
                              <a:latin typeface="Cambria Math" panose="02040503050406030204" pitchFamily="18" charset="0"/>
                            </a:rPr>
                          </m:ctrlPr>
                        </m:naryPr>
                        <m:sub>
                          <m:r>
                            <m:rPr>
                              <m:brk m:alnAt="23"/>
                            </m:rPr>
                            <a:rPr lang="en-US" sz="2400" b="0" i="1" smtClean="0">
                              <a:latin typeface="Cambria Math" panose="02040503050406030204" pitchFamily="18" charset="0"/>
                            </a:rPr>
                            <m:t>𝑘</m:t>
                          </m:r>
                          <m:r>
                            <a:rPr lang="en-US" sz="2400" b="0" i="1" smtClean="0">
                              <a:latin typeface="Cambria Math" panose="02040503050406030204" pitchFamily="18" charset="0"/>
                            </a:rPr>
                            <m:t>=1</m:t>
                          </m:r>
                        </m:sub>
                        <m:sup>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m:t>
                              </m:r>
                            </m:e>
                            <m:sup>
                              <m:r>
                                <a:rPr lang="en-US" sz="2400" b="0" i="1" smtClean="0">
                                  <a:latin typeface="Cambria Math" panose="02040503050406030204" pitchFamily="18" charset="0"/>
                                </a:rPr>
                                <m:t>𝑐</m:t>
                              </m:r>
                            </m:sup>
                          </m:sSup>
                          <m:r>
                            <a:rPr lang="en-US" sz="2400" b="0" i="1" smtClean="0">
                              <a:latin typeface="Cambria Math" panose="02040503050406030204" pitchFamily="18" charset="0"/>
                            </a:rPr>
                            <m:t>−1</m:t>
                          </m:r>
                        </m:sup>
                        <m:e>
                          <m:r>
                            <a:rPr lang="en-US" sz="2400" b="0" i="1" smtClean="0">
                              <a:latin typeface="Cambria Math" panose="02040503050406030204" pitchFamily="18" charset="0"/>
                            </a:rPr>
                            <m:t>𝑘</m:t>
                          </m:r>
                          <m:r>
                            <a:rPr lang="en-US" sz="2400" b="0" i="1" smtClean="0">
                              <a:latin typeface="Cambria Math" panose="02040503050406030204" pitchFamily="18" charset="0"/>
                            </a:rPr>
                            <m:t>⋅</m:t>
                          </m:r>
                          <m:r>
                            <a:rPr lang="en-US" sz="2400" b="0" i="1" smtClean="0">
                              <a:latin typeface="Cambria Math" panose="02040503050406030204" pitchFamily="18" charset="0"/>
                            </a:rPr>
                            <m:t>𝐵</m:t>
                          </m:r>
                          <m:r>
                            <a:rPr lang="en-US" sz="2400" b="0" i="1" smtClean="0">
                              <a:latin typeface="Cambria Math" panose="02040503050406030204" pitchFamily="18" charset="0"/>
                            </a:rPr>
                            <m:t>[</m:t>
                          </m:r>
                          <m:r>
                            <a:rPr lang="en-US" sz="2400" b="0" i="1" smtClean="0">
                              <a:latin typeface="Cambria Math" panose="02040503050406030204" pitchFamily="18" charset="0"/>
                            </a:rPr>
                            <m:t>𝑗</m:t>
                          </m:r>
                          <m:r>
                            <a:rPr lang="en-US" sz="2400" b="0" i="1" smtClean="0">
                              <a:latin typeface="Cambria Math" panose="02040503050406030204" pitchFamily="18" charset="0"/>
                            </a:rPr>
                            <m:t>, </m:t>
                          </m:r>
                          <m:r>
                            <a:rPr lang="en-US" sz="2400" b="0" i="1" smtClean="0">
                              <a:latin typeface="Cambria Math" panose="02040503050406030204" pitchFamily="18" charset="0"/>
                            </a:rPr>
                            <m:t>𝑘</m:t>
                          </m:r>
                          <m:r>
                            <a:rPr lang="en-US" sz="2400" b="0" i="1" smtClean="0">
                              <a:latin typeface="Cambria Math" panose="02040503050406030204" pitchFamily="18" charset="0"/>
                            </a:rPr>
                            <m:t>]</m:t>
                          </m:r>
                        </m:e>
                      </m:nary>
                    </m:oMath>
                  </m:oMathPara>
                </a14:m>
                <a:endParaRPr lang="en-US" sz="2400" dirty="0"/>
              </a:p>
              <a:p>
                <a:pPr marL="0" indent="0">
                  <a:buNone/>
                </a:pPr>
                <a:endParaRPr lang="en-US" dirty="0"/>
              </a:p>
              <a:p>
                <a:pPr marL="0" indent="0">
                  <a:buNone/>
                </a:pPr>
                <a:r>
                  <a:rPr lang="en-US" i="1" dirty="0" err="1"/>
                  <a:t>W</a:t>
                </a:r>
                <a:r>
                  <a:rPr lang="en-US" baseline="-25000" dirty="0" err="1"/>
                  <a:t>j</a:t>
                </a:r>
                <a:r>
                  <a:rPr lang="en-US" dirty="0"/>
                  <a:t> can be efficiently computed using the sum of sums algorithm:</a:t>
                </a:r>
              </a:p>
              <a:p>
                <a:pPr marL="0" indent="0">
                  <a:buNone/>
                </a:pPr>
                <a:r>
                  <a:rPr lang="en-US" sz="1700" dirty="0">
                    <a:latin typeface="Consolas" panose="020B0609020204030204" pitchFamily="49" charset="0"/>
                  </a:rPr>
                  <a:t>    </a:t>
                </a:r>
                <a:br>
                  <a:rPr lang="en-US" sz="1700" dirty="0">
                    <a:latin typeface="Consolas" panose="020B0609020204030204" pitchFamily="49" charset="0"/>
                  </a:rPr>
                </a:br>
                <a:r>
                  <a:rPr lang="en-US" sz="1700" dirty="0">
                    <a:latin typeface="Consolas" panose="020B0609020204030204" pitchFamily="49" charset="0"/>
                  </a:rPr>
                  <a:t>    sum = 0;</a:t>
                </a:r>
              </a:p>
              <a:p>
                <a:pPr marL="0" indent="0">
                  <a:buNone/>
                </a:pPr>
                <a:r>
                  <a:rPr lang="en-US" sz="1700" dirty="0">
                    <a:latin typeface="Consolas" panose="020B0609020204030204" pitchFamily="49" charset="0"/>
                  </a:rPr>
                  <a:t>    </a:t>
                </a:r>
                <a:r>
                  <a:rPr lang="en-US" sz="1700" dirty="0" err="1">
                    <a:latin typeface="Consolas" panose="020B0609020204030204" pitchFamily="49" charset="0"/>
                  </a:rPr>
                  <a:t>sumOfSums</a:t>
                </a:r>
                <a:r>
                  <a:rPr lang="en-US" sz="1700" dirty="0">
                    <a:latin typeface="Consolas" panose="020B0609020204030204" pitchFamily="49" charset="0"/>
                  </a:rPr>
                  <a:t> = 0;</a:t>
                </a:r>
              </a:p>
              <a:p>
                <a:pPr marL="0" indent="0">
                  <a:buNone/>
                </a:pPr>
                <a:r>
                  <a:rPr lang="en-US" sz="1700" dirty="0">
                    <a:latin typeface="Consolas" panose="020B0609020204030204" pitchFamily="49" charset="0"/>
                  </a:rPr>
                  <a:t>    for(k=2</a:t>
                </a:r>
                <a:r>
                  <a:rPr lang="en-US" sz="1700" baseline="30000" dirty="0">
                    <a:latin typeface="Consolas" panose="020B0609020204030204" pitchFamily="49" charset="0"/>
                  </a:rPr>
                  <a:t>c</a:t>
                </a:r>
                <a:r>
                  <a:rPr lang="en-US" sz="1700" dirty="0">
                    <a:latin typeface="Consolas" panose="020B0609020204030204" pitchFamily="49" charset="0"/>
                  </a:rPr>
                  <a:t>-1;k&gt;0;k--) {</a:t>
                </a:r>
              </a:p>
              <a:p>
                <a:pPr marL="0" indent="0">
                  <a:buNone/>
                </a:pPr>
                <a:r>
                  <a:rPr lang="en-US" sz="1700" dirty="0">
                    <a:latin typeface="Consolas" panose="020B0609020204030204" pitchFamily="49" charset="0"/>
                  </a:rPr>
                  <a:t>        sum += B[j, k];</a:t>
                </a:r>
              </a:p>
              <a:p>
                <a:pPr marL="0" indent="0">
                  <a:buNone/>
                </a:pPr>
                <a:r>
                  <a:rPr lang="en-US" sz="1700" dirty="0">
                    <a:latin typeface="Consolas" panose="020B0609020204030204" pitchFamily="49" charset="0"/>
                  </a:rPr>
                  <a:t>        </a:t>
                </a:r>
                <a:r>
                  <a:rPr lang="en-US" sz="1700" dirty="0" err="1">
                    <a:latin typeface="Consolas" panose="020B0609020204030204" pitchFamily="49" charset="0"/>
                  </a:rPr>
                  <a:t>sumOfSums</a:t>
                </a:r>
                <a:r>
                  <a:rPr lang="en-US" sz="1700" dirty="0">
                    <a:latin typeface="Consolas" panose="020B0609020204030204" pitchFamily="49" charset="0"/>
                  </a:rPr>
                  <a:t> += sum;</a:t>
                </a:r>
              </a:p>
              <a:p>
                <a:pPr marL="0" indent="0">
                  <a:buNone/>
                </a:pPr>
                <a:r>
                  <a:rPr lang="en-US" sz="1700" dirty="0">
                    <a:latin typeface="Consolas" panose="020B0609020204030204" pitchFamily="49" charset="0"/>
                  </a:rPr>
                  <a:t>    }</a:t>
                </a:r>
              </a:p>
              <a:p>
                <a:pPr marL="0" indent="0">
                  <a:buNone/>
                </a:pPr>
                <a:r>
                  <a:rPr lang="en-US" sz="1700" dirty="0">
                    <a:latin typeface="Consolas" panose="020B0609020204030204" pitchFamily="49" charset="0"/>
                  </a:rPr>
                  <a:t>    </a:t>
                </a:r>
                <a:r>
                  <a:rPr lang="en-US" sz="1700" dirty="0" err="1">
                    <a:latin typeface="Consolas" panose="020B0609020204030204" pitchFamily="49" charset="0"/>
                  </a:rPr>
                  <a:t>W</a:t>
                </a:r>
                <a:r>
                  <a:rPr lang="en-US" sz="1700" baseline="-25000" dirty="0" err="1">
                    <a:latin typeface="Consolas" panose="020B0609020204030204" pitchFamily="49" charset="0"/>
                  </a:rPr>
                  <a:t>j</a:t>
                </a:r>
                <a:r>
                  <a:rPr lang="en-US" sz="1700" dirty="0">
                    <a:latin typeface="Consolas" panose="020B0609020204030204" pitchFamily="49" charset="0"/>
                  </a:rPr>
                  <a:t> = </a:t>
                </a:r>
                <a:r>
                  <a:rPr lang="en-US" sz="1700" dirty="0" err="1">
                    <a:latin typeface="Consolas" panose="020B0609020204030204" pitchFamily="49" charset="0"/>
                  </a:rPr>
                  <a:t>sumOfSums</a:t>
                </a:r>
                <a:r>
                  <a:rPr lang="en-US" sz="1700" dirty="0">
                    <a:latin typeface="Consolas" panose="020B0609020204030204" pitchFamily="49" charset="0"/>
                  </a:rPr>
                  <a:t>;</a:t>
                </a:r>
              </a:p>
              <a:p>
                <a:pPr marL="0" indent="0">
                  <a:buNone/>
                </a:pPr>
                <a:endParaRPr lang="en-US" sz="1600" dirty="0">
                  <a:latin typeface="Consolas" panose="020B0609020204030204" pitchFamily="49" charset="0"/>
                </a:endParaRPr>
              </a:p>
              <a:p>
                <a:pPr marL="0" indent="0">
                  <a:buNone/>
                </a:pPr>
                <a:endParaRPr lang="en-US" dirty="0"/>
              </a:p>
            </p:txBody>
          </p:sp>
        </mc:Choice>
        <mc:Fallback xmlns="">
          <p:sp>
            <p:nvSpPr>
              <p:cNvPr id="3" name="Content Placeholder 2">
                <a:extLst>
                  <a:ext uri="{FF2B5EF4-FFF2-40B4-BE49-F238E27FC236}">
                    <a16:creationId xmlns:a16="http://schemas.microsoft.com/office/drawing/2014/main" id="{C593B80D-52FC-2D4C-8CA3-7E18AD2060D5}"/>
                  </a:ext>
                </a:extLst>
              </p:cNvPr>
              <p:cNvSpPr>
                <a:spLocks noGrp="1" noRot="1" noChangeAspect="1" noMove="1" noResize="1" noEditPoints="1" noAdjustHandles="1" noChangeArrowheads="1" noChangeShapeType="1" noTextEdit="1"/>
              </p:cNvSpPr>
              <p:nvPr>
                <p:ph idx="1"/>
              </p:nvPr>
            </p:nvSpPr>
            <p:spPr>
              <a:xfrm>
                <a:off x="838200" y="1160890"/>
                <a:ext cx="10515600" cy="5605670"/>
              </a:xfrm>
              <a:blipFill>
                <a:blip r:embed="rId2"/>
                <a:stretch>
                  <a:fillRect l="-1217" t="-1739"/>
                </a:stretch>
              </a:blipFill>
            </p:spPr>
            <p:txBody>
              <a:bodyPr/>
              <a:lstStyle/>
              <a:p>
                <a:r>
                  <a:rPr lang="en-US">
                    <a:noFill/>
                  </a:rPr>
                  <a:t> </a:t>
                </a:r>
              </a:p>
            </p:txBody>
          </p:sp>
        </mc:Fallback>
      </mc:AlternateContent>
    </p:spTree>
    <p:extLst>
      <p:ext uri="{BB962C8B-B14F-4D97-AF65-F5344CB8AC3E}">
        <p14:creationId xmlns:p14="http://schemas.microsoft.com/office/powerpoint/2010/main" val="409248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Final MSM Result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fontScale="92500" lnSpcReduction="10000"/>
              </a:bodyPr>
              <a:lstStyle/>
              <a:p>
                <a:pPr marL="0" indent="0">
                  <a:buNone/>
                </a:pPr>
                <a:r>
                  <a:rPr lang="en-US" dirty="0"/>
                  <a:t>Once the </a:t>
                </a:r>
                <a:r>
                  <a:rPr lang="en-US" i="1" dirty="0" err="1"/>
                  <a:t>W</a:t>
                </a:r>
                <a:r>
                  <a:rPr lang="en-US" baseline="-25000" dirty="0" err="1"/>
                  <a:t>j</a:t>
                </a:r>
                <a:r>
                  <a:rPr lang="en-US" baseline="-25000" dirty="0"/>
                  <a:t> </a:t>
                </a:r>
                <a:r>
                  <a:rPr lang="en-US" dirty="0"/>
                  <a:t>value for each window has been computed, we compute the final MSM value as follows: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sz="2600" b="0" i="1" smtClean="0">
                          <a:latin typeface="Cambria Math" panose="02040503050406030204" pitchFamily="18" charset="0"/>
                        </a:rPr>
                        <m:t>𝑀𝑆𝑀</m:t>
                      </m:r>
                      <m:r>
                        <a:rPr lang="en-US" sz="2600" b="0" i="1" smtClean="0">
                          <a:latin typeface="Cambria Math" panose="02040503050406030204" pitchFamily="18" charset="0"/>
                        </a:rPr>
                        <m:t>= </m:t>
                      </m:r>
                      <m:nary>
                        <m:naryPr>
                          <m:chr m:val="∑"/>
                          <m:ctrlPr>
                            <a:rPr lang="en-US" sz="2600" b="0" i="1" smtClean="0">
                              <a:latin typeface="Cambria Math" panose="02040503050406030204" pitchFamily="18" charset="0"/>
                            </a:rPr>
                          </m:ctrlPr>
                        </m:naryPr>
                        <m:sub>
                          <m:r>
                            <a:rPr lang="en-US" sz="2600" b="0" i="1" smtClean="0">
                              <a:latin typeface="Cambria Math" panose="02040503050406030204" pitchFamily="18" charset="0"/>
                            </a:rPr>
                            <m:t>𝑗</m:t>
                          </m:r>
                          <m:r>
                            <a:rPr lang="en-US" sz="2600" b="0" i="1" smtClean="0">
                              <a:latin typeface="Cambria Math" panose="02040503050406030204" pitchFamily="18" charset="0"/>
                            </a:rPr>
                            <m:t>=0</m:t>
                          </m:r>
                        </m:sub>
                        <m:sup>
                          <m:r>
                            <a:rPr lang="en-US" sz="2600" b="0" i="1" smtClean="0">
                              <a:latin typeface="Cambria Math" panose="02040503050406030204" pitchFamily="18" charset="0"/>
                            </a:rPr>
                            <m:t>𝑤</m:t>
                          </m:r>
                          <m:r>
                            <a:rPr lang="en-US" sz="2600" b="0" i="1" smtClean="0">
                              <a:latin typeface="Cambria Math" panose="02040503050406030204" pitchFamily="18" charset="0"/>
                            </a:rPr>
                            <m:t>−1</m:t>
                          </m:r>
                        </m:sup>
                        <m:e>
                          <m:r>
                            <a:rPr lang="en-US" sz="2600" b="0" i="1" smtClean="0">
                              <a:latin typeface="Cambria Math" panose="02040503050406030204" pitchFamily="18" charset="0"/>
                            </a:rPr>
                            <m:t>2</m:t>
                          </m:r>
                          <m:r>
                            <a:rPr lang="en-US" sz="2600" b="0" i="1" baseline="30000" smtClean="0">
                              <a:latin typeface="Cambria Math" panose="02040503050406030204" pitchFamily="18" charset="0"/>
                            </a:rPr>
                            <m:t>𝑐𝑗</m:t>
                          </m:r>
                          <m:r>
                            <a:rPr lang="en-US" sz="2600" b="0" i="1" smtClean="0">
                              <a:latin typeface="Cambria Math" panose="02040503050406030204" pitchFamily="18" charset="0"/>
                            </a:rPr>
                            <m:t>⋅</m:t>
                          </m:r>
                          <m:sSub>
                            <m:sSubPr>
                              <m:ctrlPr>
                                <a:rPr lang="en-US" sz="2600" b="0" i="1" smtClean="0">
                                  <a:latin typeface="Cambria Math" panose="02040503050406030204" pitchFamily="18" charset="0"/>
                                </a:rPr>
                              </m:ctrlPr>
                            </m:sSubPr>
                            <m:e>
                              <m:r>
                                <a:rPr lang="en-US" sz="2600" b="0" i="1" smtClean="0">
                                  <a:latin typeface="Cambria Math" panose="02040503050406030204" pitchFamily="18" charset="0"/>
                                </a:rPr>
                                <m:t>𝑊</m:t>
                              </m:r>
                            </m:e>
                            <m:sub>
                              <m:r>
                                <a:rPr lang="en-US" sz="2600" b="0" i="1" smtClean="0">
                                  <a:latin typeface="Cambria Math" panose="02040503050406030204" pitchFamily="18" charset="0"/>
                                </a:rPr>
                                <m:t>𝑗</m:t>
                              </m:r>
                            </m:sub>
                          </m:sSub>
                        </m:e>
                      </m:nary>
                    </m:oMath>
                  </m:oMathPara>
                </a14:m>
                <a:endParaRPr lang="en-US" sz="2600" dirty="0"/>
              </a:p>
              <a:p>
                <a:pPr marL="0" indent="0">
                  <a:buNone/>
                </a:pPr>
                <a:endParaRPr lang="en-US" sz="1700" dirty="0">
                  <a:latin typeface="Consolas" panose="020B0609020204030204" pitchFamily="49" charset="0"/>
                </a:endParaRPr>
              </a:p>
              <a:p>
                <a:pPr marL="0" indent="0">
                  <a:buNone/>
                </a:pPr>
                <a:r>
                  <a:rPr lang="en-US" dirty="0"/>
                  <a:t>Which can be efficiently computed as follows:</a:t>
                </a:r>
                <a:br>
                  <a:rPr lang="en-US" dirty="0"/>
                </a:br>
                <a:endParaRPr lang="en-US" sz="1700" dirty="0">
                  <a:latin typeface="Consolas" panose="020B0609020204030204" pitchFamily="49" charset="0"/>
                </a:endParaRPr>
              </a:p>
              <a:p>
                <a:pPr marL="0" indent="0">
                  <a:buNone/>
                </a:pPr>
                <a:r>
                  <a:rPr lang="en-US" sz="1700" dirty="0">
                    <a:latin typeface="Consolas" panose="020B0609020204030204" pitchFamily="49" charset="0"/>
                  </a:rPr>
                  <a:t>    MSM = 0;</a:t>
                </a:r>
              </a:p>
              <a:p>
                <a:pPr marL="0" indent="0">
                  <a:buNone/>
                </a:pPr>
                <a:r>
                  <a:rPr lang="en-US" sz="1700" dirty="0">
                    <a:latin typeface="Consolas" panose="020B0609020204030204" pitchFamily="49" charset="0"/>
                  </a:rPr>
                  <a:t>    for(int j=w-1;j&gt;=0;j--)</a:t>
                </a:r>
              </a:p>
              <a:p>
                <a:pPr marL="0" indent="0">
                  <a:buNone/>
                </a:pPr>
                <a:r>
                  <a:rPr lang="en-US" sz="1700" dirty="0">
                    <a:latin typeface="Consolas" panose="020B0609020204030204" pitchFamily="49" charset="0"/>
                  </a:rPr>
                  <a:t>        MSM = 2</a:t>
                </a:r>
                <a:r>
                  <a:rPr lang="en-US" sz="1700" baseline="30000" dirty="0">
                    <a:latin typeface="Consolas" panose="020B0609020204030204" pitchFamily="49" charset="0"/>
                  </a:rPr>
                  <a:t>c</a:t>
                </a:r>
                <a:r>
                  <a:rPr lang="en-US" sz="1700" dirty="0">
                    <a:latin typeface="Consolas" panose="020B0609020204030204" pitchFamily="49" charset="0"/>
                  </a:rPr>
                  <a:t> * MSM + </a:t>
                </a:r>
                <a:r>
                  <a:rPr lang="en-US" sz="1700" dirty="0" err="1">
                    <a:latin typeface="Consolas" panose="020B0609020204030204" pitchFamily="49" charset="0"/>
                  </a:rPr>
                  <a:t>W</a:t>
                </a:r>
                <a:r>
                  <a:rPr lang="en-US" sz="1700" baseline="-25000" dirty="0" err="1">
                    <a:latin typeface="Consolas" panose="020B0609020204030204" pitchFamily="49" charset="0"/>
                  </a:rPr>
                  <a:t>j</a:t>
                </a:r>
                <a:r>
                  <a:rPr lang="en-US" sz="1700" dirty="0">
                    <a:latin typeface="Consolas" panose="020B0609020204030204" pitchFamily="49" charset="0"/>
                  </a:rPr>
                  <a:t>;</a:t>
                </a:r>
              </a:p>
              <a:p>
                <a:pPr marL="0" indent="0">
                  <a:buNone/>
                </a:pPr>
                <a:r>
                  <a:rPr lang="en-US" sz="1700" dirty="0">
                    <a:latin typeface="Consolas" panose="020B0609020204030204" pitchFamily="49" charset="0"/>
                  </a:rPr>
                  <a:t>    return MSM;</a:t>
                </a:r>
              </a:p>
              <a:p>
                <a:pPr marL="0" indent="0">
                  <a:buNone/>
                </a:pPr>
                <a:r>
                  <a:rPr lang="en-US" sz="1700" dirty="0">
                    <a:latin typeface="Consolas" panose="020B0609020204030204" pitchFamily="49" charset="0"/>
                  </a:rPr>
                  <a:t>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C593B80D-52FC-2D4C-8CA3-7E18AD2060D5}"/>
                  </a:ext>
                </a:extLst>
              </p:cNvPr>
              <p:cNvSpPr>
                <a:spLocks noGrp="1" noRot="1" noChangeAspect="1" noMove="1" noResize="1" noEditPoints="1" noAdjustHandles="1" noChangeArrowheads="1" noChangeShapeType="1" noTextEdit="1"/>
              </p:cNvSpPr>
              <p:nvPr>
                <p:ph idx="1"/>
              </p:nvPr>
            </p:nvSpPr>
            <p:spPr>
              <a:xfrm>
                <a:off x="838200" y="1463040"/>
                <a:ext cx="10515600" cy="4713923"/>
              </a:xfrm>
              <a:blipFill>
                <a:blip r:embed="rId2"/>
                <a:stretch>
                  <a:fillRect l="-1043" t="-2587"/>
                </a:stretch>
              </a:blipFill>
            </p:spPr>
            <p:txBody>
              <a:bodyPr/>
              <a:lstStyle/>
              <a:p>
                <a:r>
                  <a:rPr lang="en-US">
                    <a:noFill/>
                  </a:rPr>
                  <a:t> </a:t>
                </a:r>
              </a:p>
            </p:txBody>
          </p:sp>
        </mc:Fallback>
      </mc:AlternateContent>
    </p:spTree>
    <p:extLst>
      <p:ext uri="{BB962C8B-B14F-4D97-AF65-F5344CB8AC3E}">
        <p14:creationId xmlns:p14="http://schemas.microsoft.com/office/powerpoint/2010/main" val="220899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Signed Digits Endomorphism</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5218176"/>
          </a:xfrm>
        </p:spPr>
        <p:txBody>
          <a:bodyPr>
            <a:normAutofit/>
          </a:bodyPr>
          <a:lstStyle/>
          <a:p>
            <a:pPr marL="0" indent="0">
              <a:buNone/>
            </a:pPr>
            <a:r>
              <a:rPr lang="en-US" dirty="0"/>
              <a:t>Since we can efficiently compute -Pi [instead of (x, y) it’s just (x, -y)], we can preprocess the scalars as follows and cut the number of bucket accumulators in half:</a:t>
            </a:r>
          </a:p>
          <a:p>
            <a:pPr marL="0" indent="0">
              <a:buNone/>
            </a:pPr>
            <a:r>
              <a:rPr lang="en-US" sz="2000" dirty="0">
                <a:latin typeface="Consolas" panose="020B0609020204030204" pitchFamily="49" charset="0"/>
              </a:rPr>
              <a:t>    for(int </a:t>
            </a:r>
            <a:r>
              <a:rPr lang="en-US" sz="2000" dirty="0" err="1">
                <a:latin typeface="Consolas" panose="020B0609020204030204" pitchFamily="49" charset="0"/>
              </a:rPr>
              <a:t>i</a:t>
            </a:r>
            <a:r>
              <a:rPr lang="en-US" sz="2000" dirty="0">
                <a:latin typeface="Consolas" panose="020B0609020204030204" pitchFamily="49" charset="0"/>
              </a:rPr>
              <a:t>=1;i&lt;=</a:t>
            </a:r>
            <a:r>
              <a:rPr lang="en-US" sz="2000" dirty="0" err="1">
                <a:latin typeface="Consolas" panose="020B0609020204030204" pitchFamily="49" charset="0"/>
              </a:rPr>
              <a:t>n;i</a:t>
            </a:r>
            <a:r>
              <a:rPr lang="en-US" sz="2000" dirty="0">
                <a:latin typeface="Consolas" panose="020B0609020204030204" pitchFamily="49" charset="0"/>
              </a:rPr>
              <a:t>++) {</a:t>
            </a:r>
          </a:p>
          <a:p>
            <a:pPr marL="0" indent="0">
              <a:buNone/>
            </a:pPr>
            <a:r>
              <a:rPr lang="en-US" sz="2000" dirty="0">
                <a:latin typeface="Consolas" panose="020B0609020204030204" pitchFamily="49" charset="0"/>
              </a:rPr>
              <a:t>        for(int j=0;j&lt;</a:t>
            </a:r>
            <a:r>
              <a:rPr lang="en-US" sz="2000" dirty="0" err="1">
                <a:latin typeface="Consolas" panose="020B0609020204030204" pitchFamily="49" charset="0"/>
              </a:rPr>
              <a:t>w;j</a:t>
            </a:r>
            <a:r>
              <a:rPr lang="en-US" sz="2000" dirty="0">
                <a:latin typeface="Consolas" panose="020B0609020204030204" pitchFamily="49" charset="0"/>
              </a:rPr>
              <a:t>++) {</a:t>
            </a:r>
          </a:p>
          <a:p>
            <a:pPr marL="0" indent="0">
              <a:buNone/>
            </a:pPr>
            <a:r>
              <a:rPr lang="en-US" sz="2000" dirty="0">
                <a:latin typeface="Consolas" panose="020B0609020204030204" pitchFamily="49" charset="0"/>
              </a:rPr>
              <a:t>            if(</a:t>
            </a:r>
            <a:r>
              <a:rPr lang="en-US" sz="2000" dirty="0" err="1">
                <a:latin typeface="Consolas" panose="020B0609020204030204" pitchFamily="49" charset="0"/>
              </a:rPr>
              <a:t>s</a:t>
            </a:r>
            <a:r>
              <a:rPr lang="en-US" sz="2000" baseline="-25000" dirty="0" err="1">
                <a:latin typeface="Consolas" panose="020B0609020204030204" pitchFamily="49" charset="0"/>
              </a:rPr>
              <a:t>i</a:t>
            </a:r>
            <a:r>
              <a:rPr lang="en-US" sz="2000" dirty="0">
                <a:latin typeface="Consolas" panose="020B0609020204030204" pitchFamily="49" charset="0"/>
              </a:rPr>
              <a:t>[j]&gt;2</a:t>
            </a:r>
            <a:r>
              <a:rPr lang="en-US" sz="2000" baseline="30000" dirty="0">
                <a:latin typeface="Consolas" panose="020B0609020204030204" pitchFamily="49" charset="0"/>
              </a:rPr>
              <a:t>c</a:t>
            </a:r>
            <a:r>
              <a:rPr lang="en-US" sz="2000" dirty="0">
                <a:latin typeface="Consolas" panose="020B0609020204030204" pitchFamily="49" charset="0"/>
              </a:rPr>
              <a:t>/2)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s</a:t>
            </a:r>
            <a:r>
              <a:rPr lang="en-US" sz="2000" baseline="-25000" dirty="0" err="1">
                <a:latin typeface="Consolas" panose="020B0609020204030204" pitchFamily="49" charset="0"/>
              </a:rPr>
              <a:t>i</a:t>
            </a:r>
            <a:r>
              <a:rPr lang="en-US" sz="2000" dirty="0">
                <a:latin typeface="Consolas" panose="020B0609020204030204" pitchFamily="49" charset="0"/>
              </a:rPr>
              <a:t>[j]=2</a:t>
            </a:r>
            <a:r>
              <a:rPr lang="en-US" sz="2000" baseline="30000" dirty="0">
                <a:latin typeface="Consolas" panose="020B0609020204030204" pitchFamily="49" charset="0"/>
              </a:rPr>
              <a:t>c</a:t>
            </a:r>
            <a:r>
              <a:rPr lang="en-US" sz="2000" dirty="0">
                <a:latin typeface="Consolas" panose="020B0609020204030204" pitchFamily="49" charset="0"/>
              </a:rPr>
              <a:t>-s</a:t>
            </a:r>
            <a:r>
              <a:rPr lang="en-US" sz="2000" baseline="-25000" dirty="0">
                <a:latin typeface="Consolas" panose="020B0609020204030204" pitchFamily="49" charset="0"/>
              </a:rPr>
              <a:t>i</a:t>
            </a:r>
            <a:r>
              <a:rPr lang="en-US" sz="2000" dirty="0">
                <a:latin typeface="Consolas" panose="020B0609020204030204" pitchFamily="49" charset="0"/>
              </a:rPr>
              <a:t>[j];</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s</a:t>
            </a:r>
            <a:r>
              <a:rPr lang="en-US" sz="2000" baseline="-25000" dirty="0" err="1">
                <a:latin typeface="Consolas" panose="020B0609020204030204" pitchFamily="49" charset="0"/>
              </a:rPr>
              <a:t>i</a:t>
            </a:r>
            <a:r>
              <a:rPr lang="en-US" sz="2000" dirty="0">
                <a:latin typeface="Consolas" panose="020B0609020204030204" pitchFamily="49" charset="0"/>
              </a:rPr>
              <a:t>[j+1]++;</a:t>
            </a:r>
          </a:p>
          <a:p>
            <a:pPr marL="0" indent="0">
              <a:buNone/>
            </a:pPr>
            <a:r>
              <a:rPr lang="en-US" sz="2000" dirty="0">
                <a:latin typeface="Consolas" panose="020B0609020204030204" pitchFamily="49" charset="0"/>
              </a:rPr>
              <a:t>                // instead of adding Pi, we add –Pi to B[j, </a:t>
            </a:r>
            <a:r>
              <a:rPr lang="en-US" sz="2000" dirty="0" err="1">
                <a:latin typeface="Consolas" panose="020B0609020204030204" pitchFamily="49" charset="0"/>
              </a:rPr>
              <a:t>s</a:t>
            </a:r>
            <a:r>
              <a:rPr lang="en-US" sz="2000" baseline="-25000" dirty="0" err="1">
                <a:latin typeface="Consolas" panose="020B0609020204030204" pitchFamily="49" charset="0"/>
              </a:rPr>
              <a:t>i</a:t>
            </a:r>
            <a:r>
              <a:rPr lang="en-US" sz="2000" dirty="0">
                <a:latin typeface="Consolas" panose="020B0609020204030204" pitchFamily="49" charset="0"/>
              </a:rPr>
              <a:t>[j]]</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422F0C16-D570-38DD-27CB-352E42E641CE}"/>
              </a:ext>
            </a:extLst>
          </p:cNvPr>
          <p:cNvSpPr txBox="1"/>
          <p:nvPr/>
        </p:nvSpPr>
        <p:spPr>
          <a:xfrm>
            <a:off x="3060192" y="6323183"/>
            <a:ext cx="5154809" cy="461665"/>
          </a:xfrm>
          <a:prstGeom prst="rect">
            <a:avLst/>
          </a:prstGeom>
          <a:noFill/>
        </p:spPr>
        <p:txBody>
          <a:bodyPr wrap="none" rtlCol="0">
            <a:spAutoFit/>
          </a:bodyPr>
          <a:lstStyle/>
          <a:p>
            <a:r>
              <a:rPr lang="en-US" sz="2400" dirty="0">
                <a:solidFill>
                  <a:srgbClr val="FF0000"/>
                </a:solidFill>
              </a:rPr>
              <a:t>Requires that c does </a:t>
            </a:r>
            <a:r>
              <a:rPr lang="en-US" sz="2400" b="1" i="1" dirty="0">
                <a:solidFill>
                  <a:srgbClr val="FF0000"/>
                </a:solidFill>
              </a:rPr>
              <a:t>not</a:t>
            </a:r>
            <a:r>
              <a:rPr lang="en-US" sz="2400" dirty="0">
                <a:solidFill>
                  <a:srgbClr val="FF0000"/>
                </a:solidFill>
              </a:rPr>
              <a:t> evenly divide b</a:t>
            </a:r>
          </a:p>
        </p:txBody>
      </p:sp>
    </p:spTree>
    <p:extLst>
      <p:ext uri="{BB962C8B-B14F-4D97-AF65-F5344CB8AC3E}">
        <p14:creationId xmlns:p14="http://schemas.microsoft.com/office/powerpoint/2010/main" val="63300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Cube Root of One Endomorphism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548640" y="1280160"/>
                <a:ext cx="11362944" cy="5303520"/>
              </a:xfrm>
            </p:spPr>
            <p:txBody>
              <a:bodyPr>
                <a:normAutofit/>
              </a:bodyPr>
              <a:lstStyle/>
              <a:p>
                <a:pPr marL="0" indent="0">
                  <a:buNone/>
                </a:pPr>
                <a:r>
                  <a:rPr lang="en-US" sz="2000" dirty="0"/>
                  <a:t>The BLS curves have a cube root endomorphism.  It is best explained with </a:t>
                </a:r>
                <a:r>
                  <a:rPr lang="en-US" sz="2000"/>
                  <a:t>an example curve.</a:t>
                </a:r>
                <a:endParaRPr lang="en-US" sz="20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000" dirty="0"/>
                  <a:t>For every BLS12-381 point, </a:t>
                </a:r>
                <a:r>
                  <a:rPr lang="en-US" sz="2000" i="1" dirty="0"/>
                  <a:t>P=(x, y)</a:t>
                </a:r>
                <a:r>
                  <a:rPr lang="en-US" sz="2000" dirty="0"/>
                  <a:t>, the exists another point, </a:t>
                </a:r>
                <a14:m>
                  <m:oMath xmlns:m="http://schemas.openxmlformats.org/officeDocument/2006/math">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𝑃</m:t>
                        </m:r>
                      </m:e>
                    </m:acc>
                  </m:oMath>
                </a14:m>
                <a:r>
                  <a:rPr lang="en-US" sz="2000" dirty="0"/>
                  <a:t>,  where </a:t>
                </a:r>
                <a14:m>
                  <m:oMath xmlns:m="http://schemas.openxmlformats.org/officeDocument/2006/math">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𝑃</m:t>
                        </m:r>
                      </m:e>
                    </m:acc>
                    <m:r>
                      <a:rPr lang="en-US" sz="2000" b="0" i="1" dirty="0" smtClean="0">
                        <a:latin typeface="Cambria Math" panose="02040503050406030204" pitchFamily="18" charset="0"/>
                      </a:rPr>
                      <m:t>=(</m:t>
                    </m:r>
                    <m:r>
                      <a:rPr lang="en-US" sz="2000" b="0" i="1" dirty="0" smtClean="0">
                        <a:latin typeface="Cambria Math" panose="02040503050406030204" pitchFamily="18" charset="0"/>
                      </a:rPr>
                      <m:t>𝛽</m:t>
                    </m:r>
                    <m:r>
                      <a:rPr lang="en-US" sz="2000" b="0" i="1" dirty="0" smtClean="0">
                        <a:latin typeface="Cambria Math" panose="02040503050406030204" pitchFamily="18" charset="0"/>
                      </a:rPr>
                      <m:t>𝑥</m:t>
                    </m:r>
                    <m:r>
                      <a:rPr lang="en-US" sz="2000" b="0" i="1" dirty="0" smtClean="0">
                        <a:latin typeface="Cambria Math" panose="02040503050406030204" pitchFamily="18" charset="0"/>
                      </a:rPr>
                      <m:t>, </m:t>
                    </m:r>
                    <m:r>
                      <a:rPr lang="en-US" sz="2000" b="0" i="1" dirty="0" smtClean="0">
                        <a:latin typeface="Cambria Math" panose="02040503050406030204" pitchFamily="18" charset="0"/>
                      </a:rPr>
                      <m:t>𝑦</m:t>
                    </m:r>
                    <m:r>
                      <a:rPr lang="en-US" sz="2000" b="0" i="1" dirty="0" smtClean="0">
                        <a:latin typeface="Cambria Math" panose="02040503050406030204" pitchFamily="18" charset="0"/>
                      </a:rPr>
                      <m:t>)=</m:t>
                    </m:r>
                    <m:r>
                      <a:rPr lang="en-US" sz="2000" i="1" dirty="0">
                        <a:latin typeface="Cambria Math" panose="02040503050406030204" pitchFamily="18" charset="0"/>
                      </a:rPr>
                      <m:t>𝜆</m:t>
                    </m:r>
                    <m:r>
                      <a:rPr lang="en-US" sz="2000" i="1" dirty="0">
                        <a:latin typeface="Cambria Math" panose="02040503050406030204" pitchFamily="18" charset="0"/>
                      </a:rPr>
                      <m:t>𝑃</m:t>
                    </m:r>
                  </m:oMath>
                </a14:m>
                <a:r>
                  <a:rPr lang="en-US" sz="2000" dirty="0"/>
                  <a:t>.</a:t>
                </a:r>
              </a:p>
              <a:p>
                <a:pPr marL="0" indent="0">
                  <a:buNone/>
                </a:pPr>
                <a:r>
                  <a:rPr lang="en-US" sz="2000" dirty="0"/>
                  <a:t>Thus we can re-express any point and scalar pair, </a:t>
                </a:r>
                <a14:m>
                  <m:oMath xmlns:m="http://schemas.openxmlformats.org/officeDocument/2006/math">
                    <m:r>
                      <a:rPr lang="en-US" sz="2000" b="0" i="1" smtClean="0">
                        <a:latin typeface="Cambria Math" panose="02040503050406030204" pitchFamily="18" charset="0"/>
                      </a:rPr>
                      <m:t>𝑠𝑃</m:t>
                    </m:r>
                    <m:r>
                      <a:rPr lang="en-US" sz="2000" b="0" i="1" smtClean="0">
                        <a:latin typeface="Cambria Math" panose="02040503050406030204" pitchFamily="18" charset="0"/>
                      </a:rPr>
                      <m:t>,</m:t>
                    </m:r>
                  </m:oMath>
                </a14:m>
                <a:r>
                  <a:rPr lang="en-US" sz="2000" dirty="0"/>
                  <a:t> where </a:t>
                </a:r>
                <a14:m>
                  <m:oMath xmlns:m="http://schemas.openxmlformats.org/officeDocument/2006/math">
                    <m:r>
                      <a:rPr lang="en-US" sz="2000" b="0" i="1" smtClean="0">
                        <a:latin typeface="Cambria Math" panose="02040503050406030204" pitchFamily="18" charset="0"/>
                      </a:rPr>
                      <m:t>𝑠</m:t>
                    </m:r>
                    <m:r>
                      <a:rPr lang="en-US" sz="2000" b="0" i="1" smtClean="0">
                        <a:latin typeface="Cambria Math" panose="02040503050406030204" pitchFamily="18" charset="0"/>
                      </a:rPr>
                      <m:t>≤</m:t>
                    </m:r>
                    <m:d>
                      <m:dPr>
                        <m:begChr m:val="|"/>
                        <m:endChr m:val="|"/>
                        <m:ctrlPr>
                          <a:rPr lang="en-US" sz="2000" b="0" i="1" smtClean="0">
                            <a:latin typeface="Cambria Math" panose="02040503050406030204" pitchFamily="18" charset="0"/>
                          </a:rPr>
                        </m:ctrlPr>
                      </m:dPr>
                      <m:e>
                        <m:r>
                          <a:rPr lang="en-US" sz="2000" b="0" i="1" smtClean="0">
                            <a:latin typeface="Cambria Math" panose="02040503050406030204" pitchFamily="18" charset="0"/>
                          </a:rPr>
                          <m:t>𝐺</m:t>
                        </m:r>
                      </m:e>
                    </m:d>
                  </m:oMath>
                </a14:m>
                <a:r>
                  <a:rPr lang="en-US" sz="2000" dirty="0"/>
                  <a:t> and </a:t>
                </a:r>
                <a14:m>
                  <m:oMath xmlns:m="http://schemas.openxmlformats.org/officeDocument/2006/math">
                    <m:r>
                      <a:rPr lang="en-US" sz="2000" b="0" i="1" smtClean="0">
                        <a:latin typeface="Cambria Math" panose="02040503050406030204" pitchFamily="18" charset="0"/>
                      </a:rPr>
                      <m:t>𝑃</m:t>
                    </m:r>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𝑦</m:t>
                        </m:r>
                      </m:e>
                    </m:d>
                  </m:oMath>
                </a14:m>
                <a:r>
                  <a:rPr lang="en-US" sz="2000" dirty="0"/>
                  <a:t> as:</a:t>
                </a:r>
              </a:p>
              <a:p>
                <a:pPr marL="0" indent="0">
                  <a:buNone/>
                </a:pPr>
                <a:r>
                  <a:rPr lang="en-US" sz="2000" dirty="0"/>
                  <a:t>	 </a:t>
                </a:r>
                <a14:m>
                  <m:oMath xmlns:m="http://schemas.openxmlformats.org/officeDocument/2006/math">
                    <m:r>
                      <a:rPr lang="en-US" sz="2000" b="0" i="1" smtClean="0">
                        <a:latin typeface="Cambria Math" panose="02040503050406030204" pitchFamily="18" charset="0"/>
                      </a:rPr>
                      <m:t>𝑠𝑃</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1</m:t>
                        </m:r>
                      </m:sub>
                    </m:sSub>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𝑃</m:t>
                        </m:r>
                      </m:e>
                    </m:acc>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r>
                          <a:rPr lang="en-US" sz="2000" b="0" i="1" dirty="0" smtClean="0">
                            <a:latin typeface="Cambria Math" panose="02040503050406030204" pitchFamily="18" charset="0"/>
                          </a:rPr>
                          <m:t>𝑠</m:t>
                        </m:r>
                      </m:e>
                      <m:sub>
                        <m:r>
                          <a:rPr lang="en-US" sz="2000" b="0" i="1" dirty="0" smtClean="0">
                            <a:latin typeface="Cambria Math" panose="02040503050406030204" pitchFamily="18" charset="0"/>
                          </a:rPr>
                          <m:t>2</m:t>
                        </m:r>
                      </m:sub>
                    </m:sSub>
                    <m:r>
                      <a:rPr lang="en-US" sz="2000" b="0" i="1" dirty="0" smtClean="0">
                        <a:latin typeface="Cambria Math" panose="02040503050406030204" pitchFamily="18" charset="0"/>
                      </a:rPr>
                      <m:t>𝑃</m:t>
                    </m:r>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r>
                          <a:rPr lang="en-US" sz="2000" b="0" i="1" dirty="0" smtClean="0">
                            <a:latin typeface="Cambria Math" panose="02040503050406030204" pitchFamily="18" charset="0"/>
                          </a:rPr>
                          <m:t>𝑠</m:t>
                        </m:r>
                      </m:e>
                      <m:sub>
                        <m:r>
                          <a:rPr lang="en-US" sz="2000" b="0" i="1" dirty="0" smtClean="0">
                            <a:latin typeface="Cambria Math" panose="02040503050406030204" pitchFamily="18" charset="0"/>
                          </a:rPr>
                          <m:t>1</m:t>
                        </m:r>
                      </m:sub>
                    </m:sSub>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𝛽</m:t>
                        </m:r>
                        <m:r>
                          <a:rPr lang="en-US" sz="2000" b="0" i="1" dirty="0" smtClean="0">
                            <a:latin typeface="Cambria Math" panose="02040503050406030204" pitchFamily="18" charset="0"/>
                          </a:rPr>
                          <m:t>𝑥</m:t>
                        </m:r>
                        <m:r>
                          <a:rPr lang="en-US" sz="2000" b="0" i="1" dirty="0" smtClean="0">
                            <a:latin typeface="Cambria Math" panose="02040503050406030204" pitchFamily="18" charset="0"/>
                          </a:rPr>
                          <m:t>, </m:t>
                        </m:r>
                        <m:r>
                          <a:rPr lang="en-US" sz="2000" b="0" i="1" dirty="0" smtClean="0">
                            <a:latin typeface="Cambria Math" panose="02040503050406030204" pitchFamily="18" charset="0"/>
                          </a:rPr>
                          <m:t>𝑦</m:t>
                        </m:r>
                      </m:e>
                    </m:d>
                    <m:r>
                      <a:rPr lang="en-US" sz="2000" b="0" i="1" dirty="0" smtClean="0">
                        <a:latin typeface="Cambria Math" panose="02040503050406030204" pitchFamily="18" charset="0"/>
                      </a:rPr>
                      <m:t>+</m:t>
                    </m:r>
                    <m:sSub>
                      <m:sSubPr>
                        <m:ctrlPr>
                          <a:rPr lang="en-US" sz="2000" b="0" i="1" dirty="0" smtClean="0">
                            <a:latin typeface="Cambria Math" panose="02040503050406030204" pitchFamily="18" charset="0"/>
                          </a:rPr>
                        </m:ctrlPr>
                      </m:sSubPr>
                      <m:e>
                        <m:r>
                          <a:rPr lang="en-US" sz="2000" b="0" i="1" dirty="0" smtClean="0">
                            <a:latin typeface="Cambria Math" panose="02040503050406030204" pitchFamily="18" charset="0"/>
                          </a:rPr>
                          <m:t>𝑠</m:t>
                        </m:r>
                      </m:e>
                      <m:sub>
                        <m:r>
                          <a:rPr lang="en-US" sz="2000" b="0" i="1" dirty="0" smtClean="0">
                            <a:latin typeface="Cambria Math" panose="02040503050406030204" pitchFamily="18" charset="0"/>
                          </a:rPr>
                          <m:t>2</m:t>
                        </m:r>
                      </m:sub>
                    </m:sSub>
                    <m:r>
                      <a:rPr lang="en-US" sz="2000" b="0" i="1" dirty="0" smtClean="0">
                        <a:latin typeface="Cambria Math" panose="02040503050406030204" pitchFamily="18" charset="0"/>
                      </a:rPr>
                      <m:t>𝑃</m:t>
                    </m:r>
                  </m:oMath>
                </a14:m>
                <a:r>
                  <a:rPr lang="en-US" sz="2000" b="0" dirty="0"/>
                  <a:t> </a:t>
                </a:r>
              </a:p>
              <a:p>
                <a:pPr marL="0" indent="0">
                  <a:buNone/>
                </a:pPr>
                <a:r>
                  <a:rPr lang="en-US" sz="2000" b="0" dirty="0"/>
                  <a:t>where </a:t>
                </a:r>
                <a14:m>
                  <m:oMath xmlns:m="http://schemas.openxmlformats.org/officeDocument/2006/math">
                    <m:sSub>
                      <m:sSubPr>
                        <m:ctrlPr>
                          <a:rPr lang="en-US" sz="2000" b="0" i="1" smtClean="0">
                            <a:latin typeface="Cambria Math" panose="02040503050406030204" pitchFamily="18" charset="0"/>
                          </a:rPr>
                        </m:ctrlPr>
                      </m:sSubPr>
                      <m:e>
                        <m:r>
                          <m:rPr>
                            <m:sty m:val="p"/>
                          </m:rPr>
                          <a:rPr lang="en-US" sz="2000" b="0" i="0" smtClean="0">
                            <a:latin typeface="Cambria Math" panose="02040503050406030204" pitchFamily="18" charset="0"/>
                          </a:rPr>
                          <m:t>s</m:t>
                        </m:r>
                      </m:e>
                      <m:sub>
                        <m:r>
                          <a:rPr lang="en-US" sz="2000" b="0" i="0" smtClean="0">
                            <a:latin typeface="Cambria Math" panose="02040503050406030204" pitchFamily="18" charset="0"/>
                          </a:rPr>
                          <m:t>1</m:t>
                        </m:r>
                      </m:sub>
                    </m:sSub>
                    <m:r>
                      <a:rPr lang="en-US" sz="2000" b="0" i="0" smtClean="0">
                        <a:latin typeface="Cambria Math" panose="02040503050406030204" pitchFamily="18" charset="0"/>
                      </a:rPr>
                      <m:t>=</m:t>
                    </m:r>
                    <m:r>
                      <m:rPr>
                        <m:sty m:val="p"/>
                      </m:rPr>
                      <a:rPr lang="en-US" sz="2000" b="0" i="0" smtClean="0">
                        <a:latin typeface="Cambria Math" panose="02040503050406030204" pitchFamily="18" charset="0"/>
                      </a:rPr>
                      <m:t>s</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div</m:t>
                    </m:r>
                    <m:r>
                      <a:rPr lang="en-US" sz="2000" b="0" i="0" smtClean="0">
                        <a:latin typeface="Cambria Math" panose="02040503050406030204" pitchFamily="18" charset="0"/>
                      </a:rPr>
                      <m:t> </m:t>
                    </m:r>
                    <m:r>
                      <a:rPr lang="en-US" sz="2000" b="0" i="1" smtClean="0">
                        <a:latin typeface="Cambria Math" panose="02040503050406030204" pitchFamily="18" charset="0"/>
                      </a:rPr>
                      <m:t>𝜆</m:t>
                    </m:r>
                    <m:r>
                      <a:rPr lang="en-US" sz="2000" b="0" i="1" smtClean="0">
                        <a:latin typeface="Cambria Math" panose="02040503050406030204" pitchFamily="18" charset="0"/>
                      </a:rPr>
                      <m:t>, </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m:t>
                    </m:r>
                    <m:r>
                      <a:rPr lang="en-US" sz="2000" b="0" i="1" smtClean="0">
                        <a:latin typeface="Cambria Math" panose="02040503050406030204" pitchFamily="18" charset="0"/>
                      </a:rPr>
                      <m:t>𝑠</m:t>
                    </m:r>
                    <m:r>
                      <a:rPr lang="en-US" sz="2000" b="0" i="1" smtClean="0">
                        <a:latin typeface="Cambria Math" panose="02040503050406030204" pitchFamily="18" charset="0"/>
                      </a:rPr>
                      <m:t> </m:t>
                    </m:r>
                    <m:r>
                      <m:rPr>
                        <m:nor/>
                      </m:rPr>
                      <a:rPr lang="en-US" sz="2000" dirty="0"/>
                      <m:t>mod</m:t>
                    </m:r>
                    <m:r>
                      <a:rPr lang="en-US" sz="2000" b="0" i="1" dirty="0" smtClean="0">
                        <a:latin typeface="Cambria Math" panose="02040503050406030204" pitchFamily="18" charset="0"/>
                      </a:rPr>
                      <m:t> </m:t>
                    </m:r>
                    <m:r>
                      <a:rPr lang="en-US" sz="2000" b="0" i="1" smtClean="0">
                        <a:latin typeface="Cambria Math" panose="02040503050406030204" pitchFamily="18" charset="0"/>
                      </a:rPr>
                      <m:t>𝜆</m:t>
                    </m:r>
                    <m:r>
                      <a:rPr lang="en-US" sz="2000" b="0" i="1" smtClean="0">
                        <a:latin typeface="Cambria Math" panose="02040503050406030204" pitchFamily="18" charset="0"/>
                      </a:rPr>
                      <m:t>, </m:t>
                    </m:r>
                  </m:oMath>
                </a14:m>
                <a:r>
                  <a:rPr lang="en-US" sz="2000" b="0" dirty="0"/>
                  <a:t>and we have both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𝑠</m:t>
                        </m:r>
                      </m:e>
                      <m:sub>
                        <m:r>
                          <a:rPr lang="en-US" sz="2000" i="1">
                            <a:latin typeface="Cambria Math" panose="02040503050406030204" pitchFamily="18" charset="0"/>
                          </a:rPr>
                          <m:t>1</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𝑠</m:t>
                        </m:r>
                      </m:e>
                      <m:sub>
                        <m:r>
                          <a:rPr lang="en-US" sz="2000" b="0" i="1" smtClean="0">
                            <a:latin typeface="Cambria Math" panose="02040503050406030204" pitchFamily="18" charset="0"/>
                          </a:rPr>
                          <m:t>2</m:t>
                        </m:r>
                      </m:sub>
                    </m:sSub>
                    <m:r>
                      <a:rPr lang="en-US" sz="2000" i="1">
                        <a:latin typeface="Cambria Math" panose="02040503050406030204" pitchFamily="18" charset="0"/>
                      </a:rPr>
                      <m:t>&lt;</m:t>
                    </m:r>
                    <m:sSup>
                      <m:sSupPr>
                        <m:ctrlPr>
                          <a:rPr lang="en-US" sz="2000" i="1">
                            <a:latin typeface="Cambria Math" panose="02040503050406030204" pitchFamily="18" charset="0"/>
                          </a:rPr>
                        </m:ctrlPr>
                      </m:sSupPr>
                      <m:e>
                        <m:r>
                          <a:rPr lang="en-US" sz="2000" i="1">
                            <a:latin typeface="Cambria Math" panose="02040503050406030204" pitchFamily="18" charset="0"/>
                          </a:rPr>
                          <m:t>2</m:t>
                        </m:r>
                      </m:e>
                      <m:sup>
                        <m:r>
                          <a:rPr lang="en-US" sz="2000" i="1">
                            <a:latin typeface="Cambria Math" panose="02040503050406030204" pitchFamily="18" charset="0"/>
                          </a:rPr>
                          <m:t>128</m:t>
                        </m:r>
                      </m:sup>
                    </m:sSup>
                  </m:oMath>
                </a14:m>
                <a:r>
                  <a:rPr lang="en-US" sz="2000" b="0" dirty="0"/>
                  <a:t>.     The smaller </a:t>
                </a:r>
                <a:r>
                  <a:rPr lang="en-US" sz="2000" b="0" i="1" dirty="0"/>
                  <a:t>s</a:t>
                </a:r>
                <a:r>
                  <a:rPr lang="en-US" sz="2000" b="0" i="1" baseline="-25000" dirty="0"/>
                  <a:t>1</a:t>
                </a:r>
                <a:r>
                  <a:rPr lang="en-US" sz="2000" b="0" dirty="0"/>
                  <a:t> and </a:t>
                </a:r>
                <a:r>
                  <a:rPr lang="en-US" sz="2000" b="0" i="1" dirty="0"/>
                  <a:t>s</a:t>
                </a:r>
                <a:r>
                  <a:rPr lang="en-US" sz="2000" b="0" i="1" baseline="-25000" dirty="0"/>
                  <a:t>2</a:t>
                </a:r>
                <a:r>
                  <a:rPr lang="en-US" sz="2000" b="0" dirty="0"/>
                  <a:t> scalars can improve performance in some cases.</a:t>
                </a:r>
              </a:p>
              <a:p>
                <a:pPr marL="0" indent="0">
                  <a:buNone/>
                </a:pPr>
                <a:endParaRPr lang="en-US" sz="2000" dirty="0"/>
              </a:p>
              <a:p>
                <a:pPr marL="0" indent="0">
                  <a:buNone/>
                </a:pPr>
                <a:endParaRPr lang="en-US" sz="2000" dirty="0"/>
              </a:p>
            </p:txBody>
          </p:sp>
        </mc:Choice>
        <mc:Fallback>
          <p:sp>
            <p:nvSpPr>
              <p:cNvPr id="3" name="Content Placeholder 2">
                <a:extLst>
                  <a:ext uri="{FF2B5EF4-FFF2-40B4-BE49-F238E27FC236}">
                    <a16:creationId xmlns:a16="http://schemas.microsoft.com/office/drawing/2014/main" id="{C593B80D-52FC-2D4C-8CA3-7E18AD2060D5}"/>
                  </a:ext>
                </a:extLst>
              </p:cNvPr>
              <p:cNvSpPr>
                <a:spLocks noGrp="1" noRot="1" noChangeAspect="1" noMove="1" noResize="1" noEditPoints="1" noAdjustHandles="1" noChangeArrowheads="1" noChangeShapeType="1" noTextEdit="1"/>
              </p:cNvSpPr>
              <p:nvPr>
                <p:ph idx="1"/>
              </p:nvPr>
            </p:nvSpPr>
            <p:spPr>
              <a:xfrm>
                <a:off x="548640" y="1280160"/>
                <a:ext cx="11362944" cy="5303520"/>
              </a:xfrm>
              <a:blipFill>
                <a:blip r:embed="rId2"/>
                <a:stretch>
                  <a:fillRect l="-536" t="-1149"/>
                </a:stretch>
              </a:blipFill>
            </p:spPr>
            <p:txBody>
              <a:bodyPr/>
              <a:lstStyle/>
              <a:p>
                <a:r>
                  <a:rPr lang="en-US">
                    <a:noFill/>
                  </a:rPr>
                  <a:t> </a:t>
                </a:r>
              </a:p>
            </p:txBody>
          </p:sp>
        </mc:Fallback>
      </mc:AlternateContent>
      <p:graphicFrame>
        <p:nvGraphicFramePr>
          <p:cNvPr id="4" name="Table 4">
            <a:extLst>
              <a:ext uri="{FF2B5EF4-FFF2-40B4-BE49-F238E27FC236}">
                <a16:creationId xmlns:a16="http://schemas.microsoft.com/office/drawing/2014/main" id="{AE76B2A8-EC8D-193A-33DE-64236A644EAB}"/>
              </a:ext>
            </a:extLst>
          </p:cNvPr>
          <p:cNvGraphicFramePr>
            <a:graphicFrameLocks noGrp="1"/>
          </p:cNvGraphicFramePr>
          <p:nvPr>
            <p:extLst>
              <p:ext uri="{D42A27DB-BD31-4B8C-83A1-F6EECF244321}">
                <p14:modId xmlns:p14="http://schemas.microsoft.com/office/powerpoint/2010/main" val="3620320472"/>
              </p:ext>
            </p:extLst>
          </p:nvPr>
        </p:nvGraphicFramePr>
        <p:xfrm>
          <a:off x="548640" y="1746106"/>
          <a:ext cx="10512235" cy="2392680"/>
        </p:xfrm>
        <a:graphic>
          <a:graphicData uri="http://schemas.openxmlformats.org/drawingml/2006/table">
            <a:tbl>
              <a:tblPr firstRow="1" bandRow="1">
                <a:tableStyleId>{F5AB1C69-6EDB-4FF4-983F-18BD219EF322}</a:tableStyleId>
              </a:tblPr>
              <a:tblGrid>
                <a:gridCol w="2524443">
                  <a:extLst>
                    <a:ext uri="{9D8B030D-6E8A-4147-A177-3AD203B41FA5}">
                      <a16:colId xmlns:a16="http://schemas.microsoft.com/office/drawing/2014/main" val="3357243978"/>
                    </a:ext>
                  </a:extLst>
                </a:gridCol>
                <a:gridCol w="7987792">
                  <a:extLst>
                    <a:ext uri="{9D8B030D-6E8A-4147-A177-3AD203B41FA5}">
                      <a16:colId xmlns:a16="http://schemas.microsoft.com/office/drawing/2014/main" val="1169308087"/>
                    </a:ext>
                  </a:extLst>
                </a:gridCol>
              </a:tblGrid>
              <a:tr h="370840">
                <a:tc gridSpan="2">
                  <a:txBody>
                    <a:bodyPr/>
                    <a:lstStyle/>
                    <a:p>
                      <a:pPr algn="ctr"/>
                      <a:r>
                        <a:rPr lang="en-US" dirty="0"/>
                        <a:t>Some of the BLS12-381 Curve Parameters</a:t>
                      </a:r>
                    </a:p>
                  </a:txBody>
                  <a:tcPr/>
                </a:tc>
                <a:tc hMerge="1">
                  <a:txBody>
                    <a:bodyPr/>
                    <a:lstStyle/>
                    <a:p>
                      <a:endParaRPr lang="en-US" dirty="0"/>
                    </a:p>
                  </a:txBody>
                  <a:tcPr/>
                </a:tc>
                <a:extLst>
                  <a:ext uri="{0D108BD9-81ED-4DB2-BD59-A6C34878D82A}">
                    <a16:rowId xmlns:a16="http://schemas.microsoft.com/office/drawing/2014/main" val="1776263637"/>
                  </a:ext>
                </a:extLst>
              </a:tr>
              <a:tr h="370840">
                <a:tc>
                  <a:txBody>
                    <a:bodyPr/>
                    <a:lstStyle/>
                    <a:p>
                      <a:r>
                        <a:rPr lang="en-US" dirty="0"/>
                        <a:t>Field Modulus q</a:t>
                      </a:r>
                    </a:p>
                  </a:txBody>
                  <a:tcPr/>
                </a:tc>
                <a:tc>
                  <a:txBody>
                    <a:bodyPr/>
                    <a:lstStyle/>
                    <a:p>
                      <a:r>
                        <a:rPr lang="en-US" dirty="0">
                          <a:effectLst/>
                        </a:rPr>
                        <a:t>0x1a0111ea397fe69a4b1ba7b6434bacd764774b84f38512bf6730d2a0f6b0f6241eabfffeb153ffffb9feffffffffaaab</a:t>
                      </a:r>
                    </a:p>
                  </a:txBody>
                  <a:tcPr marL="99060" marR="99060" anchor="ctr"/>
                </a:tc>
                <a:extLst>
                  <a:ext uri="{0D108BD9-81ED-4DB2-BD59-A6C34878D82A}">
                    <a16:rowId xmlns:a16="http://schemas.microsoft.com/office/drawing/2014/main" val="270581574"/>
                  </a:ext>
                </a:extLst>
              </a:tr>
              <a:tr h="370840">
                <a:tc>
                  <a:txBody>
                    <a:bodyPr/>
                    <a:lstStyle/>
                    <a:p>
                      <a:r>
                        <a:rPr lang="en-US" dirty="0"/>
                        <a:t>Field Order (|G|)</a:t>
                      </a:r>
                    </a:p>
                  </a:txBody>
                  <a:tcPr/>
                </a:tc>
                <a:tc>
                  <a:txBody>
                    <a:bodyPr/>
                    <a:lstStyle/>
                    <a:p>
                      <a:r>
                        <a:rPr lang="en-US" dirty="0">
                          <a:effectLst/>
                        </a:rPr>
                        <a:t>0x73eda753299d7d483339d80809a1d80553bda402fffe5bfeffffffff00000001</a:t>
                      </a:r>
                    </a:p>
                  </a:txBody>
                  <a:tcPr marL="99060" marR="99060" anchor="ctr"/>
                </a:tc>
                <a:extLst>
                  <a:ext uri="{0D108BD9-81ED-4DB2-BD59-A6C34878D82A}">
                    <a16:rowId xmlns:a16="http://schemas.microsoft.com/office/drawing/2014/main" val="2388163245"/>
                  </a:ext>
                </a:extLst>
              </a:tr>
              <a:tr h="370840">
                <a:tc>
                  <a:txBody>
                    <a:bodyPr/>
                    <a:lstStyle/>
                    <a:p>
                      <a:r>
                        <a:rPr lang="en-US" dirty="0"/>
                        <a:t>beta (</a:t>
                      </a:r>
                      <a:r>
                        <a:rPr lang="el-GR" dirty="0"/>
                        <a:t>β</a:t>
                      </a:r>
                      <a:r>
                        <a:rPr lang="en-US" baseline="30000" dirty="0"/>
                        <a:t>3</a:t>
                      </a:r>
                      <a:r>
                        <a:rPr lang="en-US" dirty="0"/>
                        <a:t> = 1 mod q)</a:t>
                      </a:r>
                    </a:p>
                  </a:txBody>
                  <a:tcPr/>
                </a:tc>
                <a:tc>
                  <a:txBody>
                    <a:bodyPr/>
                    <a:lstStyle/>
                    <a:p>
                      <a:r>
                        <a:rPr lang="en-US" dirty="0"/>
                        <a:t>0x1a0111ea397fe699ec02408663d4de85aa0d857d89759ad4897d29650fb85f9b409427eb4f49fffd8bfd00000000aaac</a:t>
                      </a:r>
                    </a:p>
                  </a:txBody>
                  <a:tcPr/>
                </a:tc>
                <a:extLst>
                  <a:ext uri="{0D108BD9-81ED-4DB2-BD59-A6C34878D82A}">
                    <a16:rowId xmlns:a16="http://schemas.microsoft.com/office/drawing/2014/main" val="3012434521"/>
                  </a:ext>
                </a:extLst>
              </a:tr>
              <a:tr h="370840">
                <a:tc>
                  <a:txBody>
                    <a:bodyPr/>
                    <a:lstStyle/>
                    <a:p>
                      <a:r>
                        <a:rPr lang="en-US" dirty="0"/>
                        <a:t>lambda (</a:t>
                      </a:r>
                      <a:r>
                        <a:rPr lang="el-GR" dirty="0"/>
                        <a:t>λ</a:t>
                      </a:r>
                      <a:r>
                        <a:rPr lang="en-US" baseline="30000" dirty="0"/>
                        <a:t>3</a:t>
                      </a:r>
                      <a:r>
                        <a:rPr lang="en-US" dirty="0"/>
                        <a:t> = 1 mod |G|)</a:t>
                      </a:r>
                    </a:p>
                  </a:txBody>
                  <a:tcPr/>
                </a:tc>
                <a:tc>
                  <a:txBody>
                    <a:bodyPr/>
                    <a:lstStyle/>
                    <a:p>
                      <a:r>
                        <a:rPr lang="en-US" dirty="0"/>
                        <a:t>0xac45a4010001a40200000000ffffffff</a:t>
                      </a:r>
                    </a:p>
                  </a:txBody>
                  <a:tcPr/>
                </a:tc>
                <a:extLst>
                  <a:ext uri="{0D108BD9-81ED-4DB2-BD59-A6C34878D82A}">
                    <a16:rowId xmlns:a16="http://schemas.microsoft.com/office/drawing/2014/main" val="2121525339"/>
                  </a:ext>
                </a:extLst>
              </a:tr>
            </a:tbl>
          </a:graphicData>
        </a:graphic>
      </p:graphicFrame>
    </p:spTree>
    <p:extLst>
      <p:ext uri="{BB962C8B-B14F-4D97-AF65-F5344CB8AC3E}">
        <p14:creationId xmlns:p14="http://schemas.microsoft.com/office/powerpoint/2010/main" val="25263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Two Open Questions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4713923"/>
          </a:xfrm>
        </p:spPr>
        <p:txBody>
          <a:bodyPr>
            <a:normAutofit/>
          </a:bodyPr>
          <a:lstStyle/>
          <a:p>
            <a:pPr marL="0" indent="0">
              <a:buNone/>
            </a:pPr>
            <a:endParaRPr lang="en-US" dirty="0"/>
          </a:p>
          <a:p>
            <a:pPr marL="0" indent="0">
              <a:buNone/>
            </a:pPr>
            <a:endParaRPr lang="en-US" dirty="0"/>
          </a:p>
          <a:p>
            <a:pPr marL="514350" indent="-514350">
              <a:buFont typeface="+mj-lt"/>
              <a:buAutoNum type="arabicPeriod"/>
            </a:pPr>
            <a:r>
              <a:rPr lang="en-US" dirty="0"/>
              <a:t>Can we extract more conflict free parallel work?</a:t>
            </a:r>
          </a:p>
          <a:p>
            <a:pPr marL="514350" indent="-514350">
              <a:buFont typeface="+mj-lt"/>
              <a:buAutoNum type="arabicPeriod"/>
            </a:pPr>
            <a:endParaRPr lang="en-US" dirty="0"/>
          </a:p>
          <a:p>
            <a:pPr marL="514350" indent="-514350">
              <a:buFont typeface="+mj-lt"/>
              <a:buAutoNum type="arabicPeriod"/>
            </a:pPr>
            <a:r>
              <a:rPr lang="en-US" dirty="0"/>
              <a:t>Can we efficiently use signed digits when c evenly divides b?</a:t>
            </a:r>
          </a:p>
        </p:txBody>
      </p:sp>
    </p:spTree>
    <p:extLst>
      <p:ext uri="{BB962C8B-B14F-4D97-AF65-F5344CB8AC3E}">
        <p14:creationId xmlns:p14="http://schemas.microsoft.com/office/powerpoint/2010/main" val="173727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2997642"/>
            <a:ext cx="10515600" cy="1793814"/>
          </a:xfrm>
        </p:spPr>
        <p:txBody>
          <a:bodyPr>
            <a:normAutofit/>
          </a:bodyPr>
          <a:lstStyle/>
          <a:p>
            <a:pPr marL="0" indent="0" algn="ctr">
              <a:buNone/>
            </a:pPr>
            <a:r>
              <a:rPr lang="en-US" sz="4000" b="1" i="1" dirty="0"/>
              <a:t>Algorithmic Optimizations</a:t>
            </a:r>
          </a:p>
          <a:p>
            <a:pPr marL="0" indent="0" algn="ctr">
              <a:buNone/>
            </a:pPr>
            <a:r>
              <a:rPr lang="en-US" sz="4000" i="1" dirty="0"/>
              <a:t>GPU Implementation</a:t>
            </a:r>
          </a:p>
        </p:txBody>
      </p:sp>
    </p:spTree>
    <p:extLst>
      <p:ext uri="{BB962C8B-B14F-4D97-AF65-F5344CB8AC3E}">
        <p14:creationId xmlns:p14="http://schemas.microsoft.com/office/powerpoint/2010/main" val="2727845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err="1"/>
              <a:t>ZPrize</a:t>
            </a:r>
            <a:r>
              <a:rPr lang="en-US" dirty="0"/>
              <a:t> – GPU MSM Competition </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a:bodyPr>
          <a:lstStyle/>
          <a:p>
            <a:pPr marL="514350" indent="-514350">
              <a:buFont typeface="+mj-lt"/>
              <a:buAutoNum type="arabicPeriod"/>
            </a:pPr>
            <a:r>
              <a:rPr lang="en-US" dirty="0"/>
              <a:t>Generates 2^26 random points (BLS12-377, on the CPU)</a:t>
            </a:r>
          </a:p>
          <a:p>
            <a:pPr marL="514350" indent="-514350">
              <a:buFont typeface="+mj-lt"/>
              <a:buAutoNum type="arabicPeriod"/>
            </a:pPr>
            <a:r>
              <a:rPr lang="en-US" dirty="0"/>
              <a:t>Allowed to copy points to GPU memory and do limited untimed precomputation on the points</a:t>
            </a:r>
          </a:p>
          <a:p>
            <a:pPr marL="514350" indent="-514350">
              <a:buFont typeface="+mj-lt"/>
              <a:buAutoNum type="arabicPeriod"/>
            </a:pPr>
            <a:r>
              <a:rPr lang="en-US" dirty="0"/>
              <a:t>Generates 4 sets of 2^26 scalars (on the CPU)</a:t>
            </a:r>
          </a:p>
          <a:p>
            <a:pPr marL="514350" indent="-514350">
              <a:buFont typeface="+mj-lt"/>
              <a:buAutoNum type="arabicPeriod"/>
            </a:pPr>
            <a:r>
              <a:rPr lang="en-US" dirty="0"/>
              <a:t>Timer starts</a:t>
            </a:r>
          </a:p>
          <a:p>
            <a:pPr marL="514350" indent="-514350">
              <a:buFont typeface="+mj-lt"/>
              <a:buAutoNum type="arabicPeriod"/>
            </a:pPr>
            <a:r>
              <a:rPr lang="en-US" dirty="0"/>
              <a:t>Minimize the time to compute 4 MSM values, corresponding to the 4 scalars sets against the point set.</a:t>
            </a:r>
          </a:p>
          <a:p>
            <a:pPr marL="514350" indent="-514350">
              <a:buFont typeface="+mj-lt"/>
              <a:buAutoNum type="arabicPeriod"/>
            </a:pPr>
            <a:r>
              <a:rPr lang="en-US" dirty="0"/>
              <a:t>A40 GPU (48 GB GPU mem).</a:t>
            </a:r>
          </a:p>
          <a:p>
            <a:pPr marL="0" indent="0">
              <a:buNone/>
            </a:pPr>
            <a:endParaRPr lang="en-US" dirty="0"/>
          </a:p>
        </p:txBody>
      </p:sp>
    </p:spTree>
    <p:extLst>
      <p:ext uri="{BB962C8B-B14F-4D97-AF65-F5344CB8AC3E}">
        <p14:creationId xmlns:p14="http://schemas.microsoft.com/office/powerpoint/2010/main" val="2882618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Extract Parallelism</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a:bodyPr>
          <a:lstStyle/>
          <a:p>
            <a:pPr marL="0" indent="0">
              <a:buNone/>
            </a:pPr>
            <a:r>
              <a:rPr lang="en-US" dirty="0"/>
              <a:t>To achieve maximum efficiency on the GPU requires tens of thousands of threads running in parallel.</a:t>
            </a:r>
          </a:p>
          <a:p>
            <a:pPr marL="0" indent="0">
              <a:buNone/>
            </a:pPr>
            <a:endParaRPr lang="en-US" dirty="0"/>
          </a:p>
          <a:p>
            <a:pPr marL="0" indent="0">
              <a:buNone/>
            </a:pPr>
            <a:r>
              <a:rPr lang="en-US" dirty="0"/>
              <a:t>Q:   How can we extract that much parallelism?</a:t>
            </a:r>
          </a:p>
          <a:p>
            <a:pPr marL="0" indent="0">
              <a:buNone/>
            </a:pPr>
            <a:endParaRPr lang="en-US" dirty="0"/>
          </a:p>
          <a:p>
            <a:pPr marL="0" indent="0">
              <a:buNone/>
            </a:pPr>
            <a:r>
              <a:rPr lang="en-US" dirty="0"/>
              <a:t>A:    Simple, instead of looping over the points, adding each </a:t>
            </a:r>
            <a:r>
              <a:rPr lang="en-US" i="1" dirty="0"/>
              <a:t>P</a:t>
            </a:r>
            <a:r>
              <a:rPr lang="en-US" i="1" baseline="-25000" dirty="0"/>
              <a:t>i</a:t>
            </a:r>
            <a:r>
              <a:rPr lang="en-US" dirty="0"/>
              <a:t> to </a:t>
            </a:r>
            <a:r>
              <a:rPr lang="en-US" i="1" dirty="0"/>
              <a:t>w</a:t>
            </a:r>
            <a:r>
              <a:rPr lang="en-US" dirty="0"/>
              <a:t> buckets, we use sorting to build lists of the points to be added to each bucket.  Then we process those lists in parallel, one thread per bucket.</a:t>
            </a:r>
          </a:p>
        </p:txBody>
      </p:sp>
    </p:spTree>
    <p:extLst>
      <p:ext uri="{BB962C8B-B14F-4D97-AF65-F5344CB8AC3E}">
        <p14:creationId xmlns:p14="http://schemas.microsoft.com/office/powerpoint/2010/main" val="353665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Bucket Accumulator Point Representation</a:t>
            </a:r>
          </a:p>
        </p:txBody>
      </p:sp>
      <p:sp>
        <p:nvSpPr>
          <p:cNvPr id="5" name="TextBox 4">
            <a:extLst>
              <a:ext uri="{FF2B5EF4-FFF2-40B4-BE49-F238E27FC236}">
                <a16:creationId xmlns:a16="http://schemas.microsoft.com/office/drawing/2014/main" id="{703B670A-8C16-ECAC-D866-FED40B69A0AD}"/>
              </a:ext>
            </a:extLst>
          </p:cNvPr>
          <p:cNvSpPr txBox="1"/>
          <p:nvPr/>
        </p:nvSpPr>
        <p:spPr>
          <a:xfrm>
            <a:off x="3130296" y="6250704"/>
            <a:ext cx="5672328" cy="369332"/>
          </a:xfrm>
          <a:prstGeom prst="rect">
            <a:avLst/>
          </a:prstGeom>
          <a:noFill/>
        </p:spPr>
        <p:txBody>
          <a:bodyPr wrap="square">
            <a:spAutoFit/>
          </a:bodyPr>
          <a:lstStyle/>
          <a:p>
            <a:r>
              <a:rPr lang="en-US" baseline="30000" dirty="0">
                <a:solidFill>
                  <a:srgbClr val="FF0000"/>
                </a:solidFill>
              </a:rPr>
              <a:t>†</a:t>
            </a:r>
            <a:r>
              <a:rPr lang="en-US" dirty="0">
                <a:solidFill>
                  <a:srgbClr val="FF0000"/>
                </a:solidFill>
              </a:rPr>
              <a:t>  Requires batched addition – discussed later in the talk</a:t>
            </a:r>
            <a:endParaRPr lang="en-US" i="1" dirty="0">
              <a:solidFill>
                <a:srgbClr val="FF0000"/>
              </a:solidFill>
            </a:endParaRPr>
          </a:p>
        </p:txBody>
      </p:sp>
      <p:graphicFrame>
        <p:nvGraphicFramePr>
          <p:cNvPr id="9" name="Table 9">
            <a:extLst>
              <a:ext uri="{FF2B5EF4-FFF2-40B4-BE49-F238E27FC236}">
                <a16:creationId xmlns:a16="http://schemas.microsoft.com/office/drawing/2014/main" id="{5DBD6E25-4396-329B-6FAD-CDF383A5C90A}"/>
              </a:ext>
            </a:extLst>
          </p:cNvPr>
          <p:cNvGraphicFramePr>
            <a:graphicFrameLocks noGrp="1"/>
          </p:cNvGraphicFramePr>
          <p:nvPr>
            <p:ph idx="1"/>
            <p:extLst>
              <p:ext uri="{D42A27DB-BD31-4B8C-83A1-F6EECF244321}">
                <p14:modId xmlns:p14="http://schemas.microsoft.com/office/powerpoint/2010/main" val="944106644"/>
              </p:ext>
            </p:extLst>
          </p:nvPr>
        </p:nvGraphicFramePr>
        <p:xfrm>
          <a:off x="838200" y="1825625"/>
          <a:ext cx="10515597" cy="1483360"/>
        </p:xfrm>
        <a:graphic>
          <a:graphicData uri="http://schemas.openxmlformats.org/drawingml/2006/table">
            <a:tbl>
              <a:tblPr firstRow="1" bandRow="1">
                <a:tableStyleId>{F5AB1C69-6EDB-4FF4-983F-18BD219EF322}</a:tableStyleId>
              </a:tblPr>
              <a:tblGrid>
                <a:gridCol w="3505199">
                  <a:extLst>
                    <a:ext uri="{9D8B030D-6E8A-4147-A177-3AD203B41FA5}">
                      <a16:colId xmlns:a16="http://schemas.microsoft.com/office/drawing/2014/main" val="2568107206"/>
                    </a:ext>
                  </a:extLst>
                </a:gridCol>
                <a:gridCol w="3505199">
                  <a:extLst>
                    <a:ext uri="{9D8B030D-6E8A-4147-A177-3AD203B41FA5}">
                      <a16:colId xmlns:a16="http://schemas.microsoft.com/office/drawing/2014/main" val="3428263128"/>
                    </a:ext>
                  </a:extLst>
                </a:gridCol>
                <a:gridCol w="3505199">
                  <a:extLst>
                    <a:ext uri="{9D8B030D-6E8A-4147-A177-3AD203B41FA5}">
                      <a16:colId xmlns:a16="http://schemas.microsoft.com/office/drawing/2014/main" val="139698577"/>
                    </a:ext>
                  </a:extLst>
                </a:gridCol>
              </a:tblGrid>
              <a:tr h="370840">
                <a:tc>
                  <a:txBody>
                    <a:bodyPr/>
                    <a:lstStyle/>
                    <a:p>
                      <a:r>
                        <a:rPr lang="en-US" dirty="0"/>
                        <a:t>Representation</a:t>
                      </a:r>
                    </a:p>
                  </a:txBody>
                  <a:tcPr/>
                </a:tc>
                <a:tc>
                  <a:txBody>
                    <a:bodyPr/>
                    <a:lstStyle/>
                    <a:p>
                      <a:r>
                        <a:rPr lang="en-US" dirty="0"/>
                        <a:t>Second Addition</a:t>
                      </a:r>
                    </a:p>
                  </a:txBody>
                  <a:tcPr/>
                </a:tc>
                <a:tc>
                  <a:txBody>
                    <a:bodyPr/>
                    <a:lstStyle/>
                    <a:p>
                      <a:r>
                        <a:rPr lang="en-US" dirty="0"/>
                        <a:t>Third (and up) Addition</a:t>
                      </a:r>
                    </a:p>
                  </a:txBody>
                  <a:tcPr/>
                </a:tc>
                <a:extLst>
                  <a:ext uri="{0D108BD9-81ED-4DB2-BD59-A6C34878D82A}">
                    <a16:rowId xmlns:a16="http://schemas.microsoft.com/office/drawing/2014/main" val="764379959"/>
                  </a:ext>
                </a:extLst>
              </a:tr>
              <a:tr h="370840">
                <a:tc>
                  <a:txBody>
                    <a:bodyPr/>
                    <a:lstStyle/>
                    <a:p>
                      <a:r>
                        <a:rPr lang="en-US" dirty="0"/>
                        <a:t>Jacobian:  XYZ += XY</a:t>
                      </a:r>
                    </a:p>
                  </a:txBody>
                  <a:tcPr/>
                </a:tc>
                <a:tc>
                  <a:txBody>
                    <a:bodyPr/>
                    <a:lstStyle/>
                    <a:p>
                      <a:r>
                        <a:rPr lang="en-US" dirty="0"/>
                        <a:t>4 </a:t>
                      </a:r>
                      <a:r>
                        <a:rPr lang="en-US" dirty="0" err="1"/>
                        <a:t>modmul</a:t>
                      </a:r>
                      <a:r>
                        <a:rPr lang="en-US" dirty="0"/>
                        <a:t>, 2 </a:t>
                      </a:r>
                      <a:r>
                        <a:rPr lang="en-US" dirty="0" err="1"/>
                        <a:t>modsqr</a:t>
                      </a:r>
                      <a:r>
                        <a:rPr lang="en-US" dirty="0"/>
                        <a:t> (6 </a:t>
                      </a:r>
                      <a:r>
                        <a:rPr lang="en-US" dirty="0" err="1"/>
                        <a:t>mults</a:t>
                      </a:r>
                      <a:r>
                        <a:rPr lang="en-US" dirty="0"/>
                        <a:t>)</a:t>
                      </a:r>
                    </a:p>
                  </a:txBody>
                  <a:tcPr/>
                </a:tc>
                <a:tc>
                  <a:txBody>
                    <a:bodyPr/>
                    <a:lstStyle/>
                    <a:p>
                      <a:r>
                        <a:rPr lang="en-US" dirty="0"/>
                        <a:t>7 </a:t>
                      </a:r>
                      <a:r>
                        <a:rPr lang="en-US" dirty="0" err="1"/>
                        <a:t>modmul</a:t>
                      </a:r>
                      <a:r>
                        <a:rPr lang="en-US" dirty="0"/>
                        <a:t>, 4 </a:t>
                      </a:r>
                      <a:r>
                        <a:rPr lang="en-US" dirty="0" err="1"/>
                        <a:t>modsqr</a:t>
                      </a:r>
                      <a:r>
                        <a:rPr lang="en-US" dirty="0"/>
                        <a:t>   (11 </a:t>
                      </a:r>
                      <a:r>
                        <a:rPr lang="en-US" dirty="0" err="1"/>
                        <a:t>mults</a:t>
                      </a:r>
                      <a:r>
                        <a:rPr lang="en-US" dirty="0"/>
                        <a:t>)</a:t>
                      </a:r>
                    </a:p>
                  </a:txBody>
                  <a:tcPr/>
                </a:tc>
                <a:extLst>
                  <a:ext uri="{0D108BD9-81ED-4DB2-BD59-A6C34878D82A}">
                    <a16:rowId xmlns:a16="http://schemas.microsoft.com/office/drawing/2014/main" val="527228481"/>
                  </a:ext>
                </a:extLst>
              </a:tr>
              <a:tr h="370840">
                <a:tc>
                  <a:txBody>
                    <a:bodyPr/>
                    <a:lstStyle/>
                    <a:p>
                      <a:r>
                        <a:rPr lang="en-US" dirty="0"/>
                        <a:t>Extended Jacobian: XYZZ += XY</a:t>
                      </a:r>
                    </a:p>
                  </a:txBody>
                  <a:tcPr/>
                </a:tc>
                <a:tc>
                  <a:txBody>
                    <a:bodyPr/>
                    <a:lstStyle/>
                    <a:p>
                      <a:r>
                        <a:rPr lang="en-US" dirty="0"/>
                        <a:t>4 </a:t>
                      </a:r>
                      <a:r>
                        <a:rPr lang="en-US" dirty="0" err="1"/>
                        <a:t>modmul</a:t>
                      </a:r>
                      <a:r>
                        <a:rPr lang="en-US" dirty="0"/>
                        <a:t>, 2 </a:t>
                      </a:r>
                      <a:r>
                        <a:rPr lang="en-US" dirty="0" err="1"/>
                        <a:t>modsqr</a:t>
                      </a:r>
                      <a:r>
                        <a:rPr lang="en-US" dirty="0"/>
                        <a:t> (6 </a:t>
                      </a:r>
                      <a:r>
                        <a:rPr lang="en-US" dirty="0" err="1"/>
                        <a:t>mults</a:t>
                      </a:r>
                      <a:r>
                        <a:rPr lang="en-US" dirty="0"/>
                        <a:t>)</a:t>
                      </a:r>
                    </a:p>
                  </a:txBody>
                  <a:tcPr/>
                </a:tc>
                <a:tc>
                  <a:txBody>
                    <a:bodyPr/>
                    <a:lstStyle/>
                    <a:p>
                      <a:r>
                        <a:rPr lang="en-US" dirty="0">
                          <a:solidFill>
                            <a:srgbClr val="00B050"/>
                          </a:solidFill>
                        </a:rPr>
                        <a:t>8 </a:t>
                      </a:r>
                      <a:r>
                        <a:rPr lang="en-US" dirty="0" err="1">
                          <a:solidFill>
                            <a:srgbClr val="00B050"/>
                          </a:solidFill>
                        </a:rPr>
                        <a:t>modmul</a:t>
                      </a:r>
                      <a:r>
                        <a:rPr lang="en-US" dirty="0">
                          <a:solidFill>
                            <a:srgbClr val="00B050"/>
                          </a:solidFill>
                        </a:rPr>
                        <a:t>, 2 </a:t>
                      </a:r>
                      <a:r>
                        <a:rPr lang="en-US" dirty="0" err="1">
                          <a:solidFill>
                            <a:srgbClr val="00B050"/>
                          </a:solidFill>
                        </a:rPr>
                        <a:t>modsqr</a:t>
                      </a:r>
                      <a:r>
                        <a:rPr lang="en-US" dirty="0">
                          <a:solidFill>
                            <a:srgbClr val="00B050"/>
                          </a:solidFill>
                        </a:rPr>
                        <a:t> (10 </a:t>
                      </a:r>
                      <a:r>
                        <a:rPr lang="en-US" dirty="0" err="1">
                          <a:solidFill>
                            <a:srgbClr val="00B050"/>
                          </a:solidFill>
                        </a:rPr>
                        <a:t>mults</a:t>
                      </a:r>
                      <a:r>
                        <a:rPr lang="en-US" dirty="0">
                          <a:solidFill>
                            <a:srgbClr val="00B050"/>
                          </a:solidFill>
                        </a:rPr>
                        <a:t>)</a:t>
                      </a:r>
                    </a:p>
                  </a:txBody>
                  <a:tcPr/>
                </a:tc>
                <a:extLst>
                  <a:ext uri="{0D108BD9-81ED-4DB2-BD59-A6C34878D82A}">
                    <a16:rowId xmlns:a16="http://schemas.microsoft.com/office/drawing/2014/main" val="4078237884"/>
                  </a:ext>
                </a:extLst>
              </a:tr>
              <a:tr h="370840">
                <a:tc>
                  <a:txBody>
                    <a:bodyPr/>
                    <a:lstStyle/>
                    <a:p>
                      <a:r>
                        <a:rPr lang="en-US" dirty="0"/>
                        <a:t>Batched affine addition:  XY += XY</a:t>
                      </a:r>
                    </a:p>
                  </a:txBody>
                  <a:tcPr/>
                </a:tc>
                <a:tc>
                  <a:txBody>
                    <a:bodyPr/>
                    <a:lstStyle/>
                    <a:p>
                      <a:r>
                        <a:rPr lang="en-US" dirty="0"/>
                        <a:t>5 </a:t>
                      </a:r>
                      <a:r>
                        <a:rPr lang="en-US" dirty="0" err="1"/>
                        <a:t>modmul</a:t>
                      </a:r>
                      <a:r>
                        <a:rPr lang="en-US" dirty="0"/>
                        <a:t>, 1 </a:t>
                      </a:r>
                      <a:r>
                        <a:rPr lang="en-US" dirty="0" err="1"/>
                        <a:t>modsqr</a:t>
                      </a:r>
                      <a:r>
                        <a:rPr lang="en-US" dirty="0"/>
                        <a:t> (6 </a:t>
                      </a:r>
                      <a:r>
                        <a:rPr lang="en-US" dirty="0" err="1"/>
                        <a:t>mults</a:t>
                      </a:r>
                      <a:r>
                        <a:rPr lang="en-US" dirty="0"/>
                        <a:t>)</a:t>
                      </a:r>
                      <a:r>
                        <a:rPr lang="en-US" baseline="30000" dirty="0">
                          <a:solidFill>
                            <a:srgbClr val="FF0000"/>
                          </a:solidFill>
                        </a:rPr>
                        <a:t> †</a:t>
                      </a:r>
                      <a:endParaRPr lang="en-US" dirty="0"/>
                    </a:p>
                  </a:txBody>
                  <a:tcPr/>
                </a:tc>
                <a:tc>
                  <a:txBody>
                    <a:bodyPr/>
                    <a:lstStyle/>
                    <a:p>
                      <a:r>
                        <a:rPr lang="en-US" dirty="0"/>
                        <a:t>5 </a:t>
                      </a:r>
                      <a:r>
                        <a:rPr lang="en-US" dirty="0" err="1"/>
                        <a:t>modmul</a:t>
                      </a:r>
                      <a:r>
                        <a:rPr lang="en-US" dirty="0"/>
                        <a:t>, 1 </a:t>
                      </a:r>
                      <a:r>
                        <a:rPr lang="en-US" dirty="0" err="1"/>
                        <a:t>modsqr</a:t>
                      </a:r>
                      <a:r>
                        <a:rPr lang="en-US" dirty="0"/>
                        <a:t>  (6 </a:t>
                      </a:r>
                      <a:r>
                        <a:rPr lang="en-US" dirty="0" err="1"/>
                        <a:t>mults</a:t>
                      </a:r>
                      <a:r>
                        <a:rPr lang="en-US" dirty="0"/>
                        <a:t>)</a:t>
                      </a:r>
                      <a:r>
                        <a:rPr lang="en-US" baseline="30000" dirty="0">
                          <a:solidFill>
                            <a:srgbClr val="FF0000"/>
                          </a:solidFill>
                        </a:rPr>
                        <a:t> †</a:t>
                      </a:r>
                      <a:endParaRPr lang="en-US" dirty="0"/>
                    </a:p>
                  </a:txBody>
                  <a:tcPr/>
                </a:tc>
                <a:extLst>
                  <a:ext uri="{0D108BD9-81ED-4DB2-BD59-A6C34878D82A}">
                    <a16:rowId xmlns:a16="http://schemas.microsoft.com/office/drawing/2014/main" val="4276743408"/>
                  </a:ext>
                </a:extLst>
              </a:tr>
            </a:tbl>
          </a:graphicData>
        </a:graphic>
      </p:graphicFrame>
      <p:sp>
        <p:nvSpPr>
          <p:cNvPr id="10" name="TextBox 9">
            <a:extLst>
              <a:ext uri="{FF2B5EF4-FFF2-40B4-BE49-F238E27FC236}">
                <a16:creationId xmlns:a16="http://schemas.microsoft.com/office/drawing/2014/main" id="{7CD92065-E420-F260-7810-456A735699A8}"/>
              </a:ext>
            </a:extLst>
          </p:cNvPr>
          <p:cNvSpPr txBox="1"/>
          <p:nvPr/>
        </p:nvSpPr>
        <p:spPr>
          <a:xfrm>
            <a:off x="4747764" y="1308591"/>
            <a:ext cx="2858796" cy="461665"/>
          </a:xfrm>
          <a:prstGeom prst="rect">
            <a:avLst/>
          </a:prstGeom>
          <a:noFill/>
        </p:spPr>
        <p:txBody>
          <a:bodyPr wrap="none" rtlCol="0">
            <a:spAutoFit/>
          </a:bodyPr>
          <a:lstStyle/>
          <a:p>
            <a:r>
              <a:rPr lang="en-US" sz="2400" b="1" dirty="0"/>
              <a:t>Accumulation Phase:</a:t>
            </a:r>
          </a:p>
        </p:txBody>
      </p:sp>
      <p:graphicFrame>
        <p:nvGraphicFramePr>
          <p:cNvPr id="11" name="Table 9">
            <a:extLst>
              <a:ext uri="{FF2B5EF4-FFF2-40B4-BE49-F238E27FC236}">
                <a16:creationId xmlns:a16="http://schemas.microsoft.com/office/drawing/2014/main" id="{F8FB4F52-BA7B-5420-F8D1-30A72A7F73F8}"/>
              </a:ext>
            </a:extLst>
          </p:cNvPr>
          <p:cNvGraphicFramePr>
            <a:graphicFrameLocks/>
          </p:cNvGraphicFramePr>
          <p:nvPr>
            <p:extLst>
              <p:ext uri="{D42A27DB-BD31-4B8C-83A1-F6EECF244321}">
                <p14:modId xmlns:p14="http://schemas.microsoft.com/office/powerpoint/2010/main" val="1479138616"/>
              </p:ext>
            </p:extLst>
          </p:nvPr>
        </p:nvGraphicFramePr>
        <p:xfrm>
          <a:off x="2276857" y="4028163"/>
          <a:ext cx="7010398" cy="1483360"/>
        </p:xfrm>
        <a:graphic>
          <a:graphicData uri="http://schemas.openxmlformats.org/drawingml/2006/table">
            <a:tbl>
              <a:tblPr firstRow="1" bandRow="1">
                <a:tableStyleId>{F5AB1C69-6EDB-4FF4-983F-18BD219EF322}</a:tableStyleId>
              </a:tblPr>
              <a:tblGrid>
                <a:gridCol w="3505199">
                  <a:extLst>
                    <a:ext uri="{9D8B030D-6E8A-4147-A177-3AD203B41FA5}">
                      <a16:colId xmlns:a16="http://schemas.microsoft.com/office/drawing/2014/main" val="2568107206"/>
                    </a:ext>
                  </a:extLst>
                </a:gridCol>
                <a:gridCol w="3505199">
                  <a:extLst>
                    <a:ext uri="{9D8B030D-6E8A-4147-A177-3AD203B41FA5}">
                      <a16:colId xmlns:a16="http://schemas.microsoft.com/office/drawing/2014/main" val="3428263128"/>
                    </a:ext>
                  </a:extLst>
                </a:gridCol>
              </a:tblGrid>
              <a:tr h="370840">
                <a:tc>
                  <a:txBody>
                    <a:bodyPr/>
                    <a:lstStyle/>
                    <a:p>
                      <a:r>
                        <a:rPr lang="en-US" dirty="0"/>
                        <a:t>Representation</a:t>
                      </a:r>
                    </a:p>
                  </a:txBody>
                  <a:tcPr/>
                </a:tc>
                <a:tc>
                  <a:txBody>
                    <a:bodyPr/>
                    <a:lstStyle/>
                    <a:p>
                      <a:r>
                        <a:rPr lang="en-US" dirty="0"/>
                        <a:t>Second (and up) Addition</a:t>
                      </a:r>
                    </a:p>
                  </a:txBody>
                  <a:tcPr/>
                </a:tc>
                <a:extLst>
                  <a:ext uri="{0D108BD9-81ED-4DB2-BD59-A6C34878D82A}">
                    <a16:rowId xmlns:a16="http://schemas.microsoft.com/office/drawing/2014/main" val="764379959"/>
                  </a:ext>
                </a:extLst>
              </a:tr>
              <a:tr h="370840">
                <a:tc>
                  <a:txBody>
                    <a:bodyPr/>
                    <a:lstStyle/>
                    <a:p>
                      <a:r>
                        <a:rPr lang="en-US" dirty="0"/>
                        <a:t>Jacobian:  XYZ += XYZ</a:t>
                      </a:r>
                    </a:p>
                  </a:txBody>
                  <a:tcPr/>
                </a:tc>
                <a:tc>
                  <a:txBody>
                    <a:bodyPr/>
                    <a:lstStyle/>
                    <a:p>
                      <a:r>
                        <a:rPr lang="en-US" dirty="0"/>
                        <a:t>11 </a:t>
                      </a:r>
                      <a:r>
                        <a:rPr lang="en-US" dirty="0" err="1"/>
                        <a:t>modmul</a:t>
                      </a:r>
                      <a:r>
                        <a:rPr lang="en-US" dirty="0"/>
                        <a:t>, 5 </a:t>
                      </a:r>
                      <a:r>
                        <a:rPr lang="en-US" dirty="0" err="1"/>
                        <a:t>modsqr</a:t>
                      </a:r>
                      <a:r>
                        <a:rPr lang="en-US" dirty="0"/>
                        <a:t> (16 </a:t>
                      </a:r>
                      <a:r>
                        <a:rPr lang="en-US" dirty="0" err="1"/>
                        <a:t>mults</a:t>
                      </a:r>
                      <a:r>
                        <a:rPr lang="en-US" dirty="0"/>
                        <a:t>)</a:t>
                      </a:r>
                    </a:p>
                  </a:txBody>
                  <a:tcPr/>
                </a:tc>
                <a:extLst>
                  <a:ext uri="{0D108BD9-81ED-4DB2-BD59-A6C34878D82A}">
                    <a16:rowId xmlns:a16="http://schemas.microsoft.com/office/drawing/2014/main" val="527228481"/>
                  </a:ext>
                </a:extLst>
              </a:tr>
              <a:tr h="370840">
                <a:tc>
                  <a:txBody>
                    <a:bodyPr/>
                    <a:lstStyle/>
                    <a:p>
                      <a:r>
                        <a:rPr lang="en-US" dirty="0"/>
                        <a:t>Extended Jacobian: XYZZ += XYZZ</a:t>
                      </a:r>
                    </a:p>
                  </a:txBody>
                  <a:tcPr/>
                </a:tc>
                <a:tc>
                  <a:txBody>
                    <a:bodyPr/>
                    <a:lstStyle/>
                    <a:p>
                      <a:r>
                        <a:rPr lang="en-US" dirty="0"/>
                        <a:t>12 </a:t>
                      </a:r>
                      <a:r>
                        <a:rPr lang="en-US" dirty="0" err="1"/>
                        <a:t>modmul</a:t>
                      </a:r>
                      <a:r>
                        <a:rPr lang="en-US" dirty="0"/>
                        <a:t>, 2 </a:t>
                      </a:r>
                      <a:r>
                        <a:rPr lang="en-US" dirty="0" err="1"/>
                        <a:t>modsqr</a:t>
                      </a:r>
                      <a:r>
                        <a:rPr lang="en-US" dirty="0"/>
                        <a:t> (14 </a:t>
                      </a:r>
                      <a:r>
                        <a:rPr lang="en-US" dirty="0" err="1"/>
                        <a:t>mults</a:t>
                      </a:r>
                      <a:r>
                        <a:rPr lang="en-US" dirty="0"/>
                        <a:t>)</a:t>
                      </a:r>
                    </a:p>
                  </a:txBody>
                  <a:tcPr/>
                </a:tc>
                <a:extLst>
                  <a:ext uri="{0D108BD9-81ED-4DB2-BD59-A6C34878D82A}">
                    <a16:rowId xmlns:a16="http://schemas.microsoft.com/office/drawing/2014/main" val="4078237884"/>
                  </a:ext>
                </a:extLst>
              </a:tr>
              <a:tr h="370840">
                <a:tc>
                  <a:txBody>
                    <a:bodyPr/>
                    <a:lstStyle/>
                    <a:p>
                      <a:r>
                        <a:rPr lang="en-US" dirty="0"/>
                        <a:t>Batched affine addition:  XY += XY</a:t>
                      </a:r>
                    </a:p>
                  </a:txBody>
                  <a:tcPr/>
                </a:tc>
                <a:tc>
                  <a:txBody>
                    <a:bodyPr/>
                    <a:lstStyle/>
                    <a:p>
                      <a:r>
                        <a:rPr lang="en-US" dirty="0"/>
                        <a:t>5 </a:t>
                      </a:r>
                      <a:r>
                        <a:rPr lang="en-US" dirty="0" err="1"/>
                        <a:t>modmul</a:t>
                      </a:r>
                      <a:r>
                        <a:rPr lang="en-US" dirty="0"/>
                        <a:t>, 1 </a:t>
                      </a:r>
                      <a:r>
                        <a:rPr lang="en-US" dirty="0" err="1"/>
                        <a:t>modsqr</a:t>
                      </a:r>
                      <a:r>
                        <a:rPr lang="en-US" dirty="0"/>
                        <a:t> (6 </a:t>
                      </a:r>
                      <a:r>
                        <a:rPr lang="en-US" dirty="0" err="1"/>
                        <a:t>mults</a:t>
                      </a:r>
                      <a:r>
                        <a:rPr lang="en-US" dirty="0"/>
                        <a:t>)</a:t>
                      </a:r>
                      <a:r>
                        <a:rPr lang="en-US" baseline="30000" dirty="0">
                          <a:solidFill>
                            <a:srgbClr val="FF0000"/>
                          </a:solidFill>
                        </a:rPr>
                        <a:t> †</a:t>
                      </a:r>
                      <a:endParaRPr lang="en-US" dirty="0"/>
                    </a:p>
                  </a:txBody>
                  <a:tcPr/>
                </a:tc>
                <a:extLst>
                  <a:ext uri="{0D108BD9-81ED-4DB2-BD59-A6C34878D82A}">
                    <a16:rowId xmlns:a16="http://schemas.microsoft.com/office/drawing/2014/main" val="3597606842"/>
                  </a:ext>
                </a:extLst>
              </a:tr>
            </a:tbl>
          </a:graphicData>
        </a:graphic>
      </p:graphicFrame>
      <p:sp>
        <p:nvSpPr>
          <p:cNvPr id="12" name="TextBox 11">
            <a:extLst>
              <a:ext uri="{FF2B5EF4-FFF2-40B4-BE49-F238E27FC236}">
                <a16:creationId xmlns:a16="http://schemas.microsoft.com/office/drawing/2014/main" id="{0F4DD2FD-5586-23C3-9A11-E60E668E99B8}"/>
              </a:ext>
            </a:extLst>
          </p:cNvPr>
          <p:cNvSpPr txBox="1"/>
          <p:nvPr/>
        </p:nvSpPr>
        <p:spPr>
          <a:xfrm>
            <a:off x="4747765" y="3511129"/>
            <a:ext cx="2393925" cy="461665"/>
          </a:xfrm>
          <a:prstGeom prst="rect">
            <a:avLst/>
          </a:prstGeom>
          <a:noFill/>
        </p:spPr>
        <p:txBody>
          <a:bodyPr wrap="none" rtlCol="0">
            <a:spAutoFit/>
          </a:bodyPr>
          <a:lstStyle/>
          <a:p>
            <a:r>
              <a:rPr lang="en-US" sz="2400" b="1" dirty="0"/>
              <a:t>Reduction Phase:</a:t>
            </a:r>
          </a:p>
        </p:txBody>
      </p:sp>
      <p:sp>
        <p:nvSpPr>
          <p:cNvPr id="13" name="TextBox 12">
            <a:extLst>
              <a:ext uri="{FF2B5EF4-FFF2-40B4-BE49-F238E27FC236}">
                <a16:creationId xmlns:a16="http://schemas.microsoft.com/office/drawing/2014/main" id="{4215F641-1661-8214-6467-FB38DBB650C2}"/>
              </a:ext>
            </a:extLst>
          </p:cNvPr>
          <p:cNvSpPr txBox="1"/>
          <p:nvPr/>
        </p:nvSpPr>
        <p:spPr>
          <a:xfrm>
            <a:off x="2825540" y="5618443"/>
            <a:ext cx="6238374" cy="369332"/>
          </a:xfrm>
          <a:prstGeom prst="rect">
            <a:avLst/>
          </a:prstGeom>
          <a:noFill/>
        </p:spPr>
        <p:txBody>
          <a:bodyPr wrap="none" rtlCol="0">
            <a:spAutoFit/>
          </a:bodyPr>
          <a:lstStyle/>
          <a:p>
            <a:r>
              <a:rPr lang="en-US" dirty="0"/>
              <a:t>From:   </a:t>
            </a:r>
            <a:r>
              <a:rPr lang="en-US" dirty="0">
                <a:hlinkClick r:id="rId2"/>
              </a:rPr>
              <a:t>https://www.hyperelliptic.org/EFD/g1p/auto-shortw.html</a:t>
            </a:r>
            <a:endParaRPr lang="en-US" dirty="0"/>
          </a:p>
        </p:txBody>
      </p:sp>
    </p:spTree>
    <p:extLst>
      <p:ext uri="{BB962C8B-B14F-4D97-AF65-F5344CB8AC3E}">
        <p14:creationId xmlns:p14="http://schemas.microsoft.com/office/powerpoint/2010/main" val="16205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Best Window Size?</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lstStyle/>
          <a:p>
            <a:pPr marL="0" indent="0">
              <a:buNone/>
            </a:pPr>
            <a:r>
              <a:rPr lang="en-US" dirty="0"/>
              <a:t>       Table of mod-</a:t>
            </a:r>
            <a:r>
              <a:rPr lang="en-US" dirty="0" err="1"/>
              <a:t>mul</a:t>
            </a:r>
            <a:r>
              <a:rPr lang="en-US" dirty="0"/>
              <a:t> counts:  BLS12-377, thus b=253:</a:t>
            </a:r>
          </a:p>
          <a:p>
            <a:pPr marL="0" indent="0">
              <a:buNone/>
            </a:pPr>
            <a:r>
              <a:rPr lang="en-US" dirty="0"/>
              <a:t>         </a:t>
            </a:r>
          </a:p>
          <a:p>
            <a:pPr marL="0" indent="0">
              <a:buNone/>
            </a:pPr>
            <a:endParaRPr lang="en-US" dirty="0"/>
          </a:p>
        </p:txBody>
      </p:sp>
      <p:sp>
        <p:nvSpPr>
          <p:cNvPr id="4" name="TextBox 3">
            <a:extLst>
              <a:ext uri="{FF2B5EF4-FFF2-40B4-BE49-F238E27FC236}">
                <a16:creationId xmlns:a16="http://schemas.microsoft.com/office/drawing/2014/main" id="{4078CC4A-9C38-22FE-7F79-2DFBB78B0DF3}"/>
              </a:ext>
            </a:extLst>
          </p:cNvPr>
          <p:cNvSpPr txBox="1"/>
          <p:nvPr/>
        </p:nvSpPr>
        <p:spPr>
          <a:xfrm>
            <a:off x="3572255" y="4659004"/>
            <a:ext cx="4148059" cy="369332"/>
          </a:xfrm>
          <a:prstGeom prst="rect">
            <a:avLst/>
          </a:prstGeom>
          <a:noFill/>
        </p:spPr>
        <p:txBody>
          <a:bodyPr wrap="none" rtlCol="0">
            <a:spAutoFit/>
          </a:bodyPr>
          <a:lstStyle/>
          <a:p>
            <a:r>
              <a:rPr lang="en-US" dirty="0"/>
              <a:t>All counts in billions of </a:t>
            </a:r>
            <a:r>
              <a:rPr lang="en-US" dirty="0" err="1"/>
              <a:t>modmuls</a:t>
            </a:r>
            <a:r>
              <a:rPr lang="en-US" dirty="0"/>
              <a:t> per MSM</a:t>
            </a:r>
          </a:p>
        </p:txBody>
      </p:sp>
      <p:graphicFrame>
        <p:nvGraphicFramePr>
          <p:cNvPr id="5" name="Table 5">
            <a:extLst>
              <a:ext uri="{FF2B5EF4-FFF2-40B4-BE49-F238E27FC236}">
                <a16:creationId xmlns:a16="http://schemas.microsoft.com/office/drawing/2014/main" id="{39EBF88C-D1DE-CA98-3287-0A43235F45C4}"/>
              </a:ext>
            </a:extLst>
          </p:cNvPr>
          <p:cNvGraphicFramePr>
            <a:graphicFrameLocks noGrp="1"/>
          </p:cNvGraphicFramePr>
          <p:nvPr>
            <p:extLst>
              <p:ext uri="{D42A27DB-BD31-4B8C-83A1-F6EECF244321}">
                <p14:modId xmlns:p14="http://schemas.microsoft.com/office/powerpoint/2010/main" val="2627905174"/>
              </p:ext>
            </p:extLst>
          </p:nvPr>
        </p:nvGraphicFramePr>
        <p:xfrm>
          <a:off x="1047869" y="2316480"/>
          <a:ext cx="9196832" cy="2225040"/>
        </p:xfrm>
        <a:graphic>
          <a:graphicData uri="http://schemas.openxmlformats.org/drawingml/2006/table">
            <a:tbl>
              <a:tblPr bandRow="1">
                <a:tableStyleId>{F5AB1C69-6EDB-4FF4-983F-18BD219EF322}</a:tableStyleId>
              </a:tblPr>
              <a:tblGrid>
                <a:gridCol w="759968">
                  <a:extLst>
                    <a:ext uri="{9D8B030D-6E8A-4147-A177-3AD203B41FA5}">
                      <a16:colId xmlns:a16="http://schemas.microsoft.com/office/drawing/2014/main" val="366771109"/>
                    </a:ext>
                  </a:extLst>
                </a:gridCol>
                <a:gridCol w="1133856">
                  <a:extLst>
                    <a:ext uri="{9D8B030D-6E8A-4147-A177-3AD203B41FA5}">
                      <a16:colId xmlns:a16="http://schemas.microsoft.com/office/drawing/2014/main" val="90466289"/>
                    </a:ext>
                  </a:extLst>
                </a:gridCol>
                <a:gridCol w="1154176">
                  <a:extLst>
                    <a:ext uri="{9D8B030D-6E8A-4147-A177-3AD203B41FA5}">
                      <a16:colId xmlns:a16="http://schemas.microsoft.com/office/drawing/2014/main" val="772904183"/>
                    </a:ext>
                  </a:extLst>
                </a:gridCol>
                <a:gridCol w="845312">
                  <a:extLst>
                    <a:ext uri="{9D8B030D-6E8A-4147-A177-3AD203B41FA5}">
                      <a16:colId xmlns:a16="http://schemas.microsoft.com/office/drawing/2014/main" val="153765649"/>
                    </a:ext>
                  </a:extLst>
                </a:gridCol>
                <a:gridCol w="1186688">
                  <a:extLst>
                    <a:ext uri="{9D8B030D-6E8A-4147-A177-3AD203B41FA5}">
                      <a16:colId xmlns:a16="http://schemas.microsoft.com/office/drawing/2014/main" val="2583277995"/>
                    </a:ext>
                  </a:extLst>
                </a:gridCol>
                <a:gridCol w="1141984">
                  <a:extLst>
                    <a:ext uri="{9D8B030D-6E8A-4147-A177-3AD203B41FA5}">
                      <a16:colId xmlns:a16="http://schemas.microsoft.com/office/drawing/2014/main" val="3903056015"/>
                    </a:ext>
                  </a:extLst>
                </a:gridCol>
                <a:gridCol w="890016">
                  <a:extLst>
                    <a:ext uri="{9D8B030D-6E8A-4147-A177-3AD203B41FA5}">
                      <a16:colId xmlns:a16="http://schemas.microsoft.com/office/drawing/2014/main" val="3258922951"/>
                    </a:ext>
                  </a:extLst>
                </a:gridCol>
                <a:gridCol w="2084832">
                  <a:extLst>
                    <a:ext uri="{9D8B030D-6E8A-4147-A177-3AD203B41FA5}">
                      <a16:colId xmlns:a16="http://schemas.microsoft.com/office/drawing/2014/main" val="786775822"/>
                    </a:ext>
                  </a:extLst>
                </a:gridCol>
              </a:tblGrid>
              <a:tr h="370840">
                <a:tc>
                  <a:txBody>
                    <a:bodyPr/>
                    <a:lstStyle/>
                    <a:p>
                      <a:endParaRPr lang="en-US" dirty="0"/>
                    </a:p>
                  </a:txBody>
                  <a:tcPr>
                    <a:solidFill>
                      <a:schemeClr val="accent1">
                        <a:lumMod val="40000"/>
                        <a:lumOff val="60000"/>
                      </a:schemeClr>
                    </a:solidFill>
                  </a:tcPr>
                </a:tc>
                <a:tc gridSpan="3">
                  <a:txBody>
                    <a:bodyPr/>
                    <a:lstStyle/>
                    <a:p>
                      <a:r>
                        <a:rPr lang="en-US" dirty="0"/>
                        <a:t>Without signed digits</a:t>
                      </a:r>
                    </a:p>
                  </a:txBody>
                  <a:tcPr>
                    <a:solidFill>
                      <a:schemeClr val="accent1">
                        <a:lumMod val="40000"/>
                        <a:lumOff val="60000"/>
                      </a:schemeClr>
                    </a:solidFill>
                  </a:tcPr>
                </a:tc>
                <a:tc hMerge="1">
                  <a:txBody>
                    <a:bodyPr/>
                    <a:lstStyle/>
                    <a:p>
                      <a:endParaRPr lang="en-US" dirty="0"/>
                    </a:p>
                  </a:txBody>
                  <a:tcPr/>
                </a:tc>
                <a:tc hMerge="1">
                  <a:txBody>
                    <a:bodyPr/>
                    <a:lstStyle/>
                    <a:p>
                      <a:endParaRPr lang="en-US" dirty="0"/>
                    </a:p>
                  </a:txBody>
                  <a:tcPr/>
                </a:tc>
                <a:tc gridSpan="3">
                  <a:txBody>
                    <a:bodyPr/>
                    <a:lstStyle/>
                    <a:p>
                      <a:r>
                        <a:rPr lang="en-US" dirty="0"/>
                        <a:t>With signed digits</a:t>
                      </a:r>
                    </a:p>
                  </a:txBody>
                  <a:tcPr>
                    <a:solidFill>
                      <a:schemeClr val="accent1">
                        <a:lumMod val="40000"/>
                        <a:lumOff val="60000"/>
                      </a:schemeClr>
                    </a:solidFill>
                  </a:tcPr>
                </a:tc>
                <a:tc hMerge="1">
                  <a:txBody>
                    <a:bodyPr/>
                    <a:lstStyle/>
                    <a:p>
                      <a:endParaRPr lang="en-US"/>
                    </a:p>
                  </a:txBody>
                  <a:tcPr/>
                </a:tc>
                <a:tc hMerge="1">
                  <a:txBody>
                    <a:bodyPr/>
                    <a:lstStyle/>
                    <a:p>
                      <a:endParaRPr lang="en-US" dirty="0"/>
                    </a:p>
                  </a:txBody>
                  <a:tcPr/>
                </a:tc>
                <a:tc>
                  <a:txBody>
                    <a:bodyPr/>
                    <a:lstStyle/>
                    <a:p>
                      <a:endParaRPr lang="en-US" dirty="0"/>
                    </a:p>
                  </a:txBody>
                  <a:tcPr>
                    <a:solidFill>
                      <a:schemeClr val="accent1">
                        <a:lumMod val="40000"/>
                        <a:lumOff val="60000"/>
                      </a:schemeClr>
                    </a:solidFill>
                  </a:tcPr>
                </a:tc>
                <a:extLst>
                  <a:ext uri="{0D108BD9-81ED-4DB2-BD59-A6C34878D82A}">
                    <a16:rowId xmlns:a16="http://schemas.microsoft.com/office/drawing/2014/main" val="58067234"/>
                  </a:ext>
                </a:extLst>
              </a:tr>
              <a:tr h="370840">
                <a:tc>
                  <a:txBody>
                    <a:bodyPr/>
                    <a:lstStyle/>
                    <a:p>
                      <a:r>
                        <a:rPr lang="en-US" dirty="0"/>
                        <a:t>Size</a:t>
                      </a:r>
                    </a:p>
                  </a:txBody>
                  <a:tcPr>
                    <a:solidFill>
                      <a:schemeClr val="accent1">
                        <a:lumMod val="40000"/>
                        <a:lumOff val="60000"/>
                      </a:schemeClr>
                    </a:solidFill>
                  </a:tcPr>
                </a:tc>
                <a:tc>
                  <a:txBody>
                    <a:bodyPr/>
                    <a:lstStyle/>
                    <a:p>
                      <a:r>
                        <a:rPr lang="en-US" dirty="0"/>
                        <a:t>Acc Phase</a:t>
                      </a:r>
                    </a:p>
                  </a:txBody>
                  <a:tcPr>
                    <a:solidFill>
                      <a:schemeClr val="accent1">
                        <a:lumMod val="40000"/>
                        <a:lumOff val="60000"/>
                      </a:schemeClr>
                    </a:solidFill>
                  </a:tcPr>
                </a:tc>
                <a:tc>
                  <a:txBody>
                    <a:bodyPr/>
                    <a:lstStyle/>
                    <a:p>
                      <a:r>
                        <a:rPr lang="en-US" dirty="0"/>
                        <a:t>Red Phase</a:t>
                      </a:r>
                    </a:p>
                  </a:txBody>
                  <a:tcPr>
                    <a:solidFill>
                      <a:schemeClr val="accent1">
                        <a:lumMod val="40000"/>
                        <a:lumOff val="60000"/>
                      </a:schemeClr>
                    </a:solidFill>
                  </a:tcPr>
                </a:tc>
                <a:tc>
                  <a:txBody>
                    <a:bodyPr/>
                    <a:lstStyle/>
                    <a:p>
                      <a:r>
                        <a:rPr lang="en-US" dirty="0"/>
                        <a:t>Total</a:t>
                      </a:r>
                    </a:p>
                  </a:txBody>
                  <a:tcPr>
                    <a:solidFill>
                      <a:schemeClr val="accent1">
                        <a:lumMod val="40000"/>
                        <a:lumOff val="60000"/>
                      </a:schemeClr>
                    </a:solidFill>
                  </a:tcPr>
                </a:tc>
                <a:tc>
                  <a:txBody>
                    <a:bodyPr/>
                    <a:lstStyle/>
                    <a:p>
                      <a:r>
                        <a:rPr lang="en-US" dirty="0"/>
                        <a:t>Acc Phase</a:t>
                      </a:r>
                    </a:p>
                  </a:txBody>
                  <a:tcPr>
                    <a:solidFill>
                      <a:schemeClr val="accent1">
                        <a:lumMod val="40000"/>
                        <a:lumOff val="60000"/>
                      </a:schemeClr>
                    </a:solidFill>
                  </a:tcPr>
                </a:tc>
                <a:tc>
                  <a:txBody>
                    <a:bodyPr/>
                    <a:lstStyle/>
                    <a:p>
                      <a:r>
                        <a:rPr lang="en-US" dirty="0"/>
                        <a:t>Red Phase</a:t>
                      </a:r>
                    </a:p>
                  </a:txBody>
                  <a:tcPr>
                    <a:solidFill>
                      <a:schemeClr val="accent1">
                        <a:lumMod val="40000"/>
                        <a:lumOff val="60000"/>
                      </a:schemeClr>
                    </a:solidFill>
                  </a:tcPr>
                </a:tc>
                <a:tc>
                  <a:txBody>
                    <a:bodyPr/>
                    <a:lstStyle/>
                    <a:p>
                      <a:r>
                        <a:rPr lang="en-US" dirty="0"/>
                        <a:t>Total</a:t>
                      </a:r>
                    </a:p>
                  </a:txBody>
                  <a:tcPr>
                    <a:solidFill>
                      <a:schemeClr val="accent1">
                        <a:lumMod val="40000"/>
                        <a:lumOff val="60000"/>
                      </a:schemeClr>
                    </a:solidFill>
                  </a:tcPr>
                </a:tc>
                <a:tc>
                  <a:txBody>
                    <a:bodyPr/>
                    <a:lstStyle/>
                    <a:p>
                      <a:r>
                        <a:rPr lang="en-US" dirty="0"/>
                        <a:t>Using Trick</a:t>
                      </a:r>
                    </a:p>
                  </a:txBody>
                  <a:tcPr>
                    <a:solidFill>
                      <a:schemeClr val="accent1">
                        <a:lumMod val="40000"/>
                        <a:lumOff val="60000"/>
                      </a:schemeClr>
                    </a:solidFill>
                  </a:tcPr>
                </a:tc>
                <a:extLst>
                  <a:ext uri="{0D108BD9-81ED-4DB2-BD59-A6C34878D82A}">
                    <a16:rowId xmlns:a16="http://schemas.microsoft.com/office/drawing/2014/main" val="4188027671"/>
                  </a:ext>
                </a:extLst>
              </a:tr>
              <a:tr h="370840">
                <a:tc>
                  <a:txBody>
                    <a:bodyPr/>
                    <a:lstStyle/>
                    <a:p>
                      <a:r>
                        <a:rPr lang="en-US" dirty="0"/>
                        <a:t>c=21</a:t>
                      </a:r>
                    </a:p>
                  </a:txBody>
                  <a:tcPr/>
                </a:tc>
                <a:tc>
                  <a:txBody>
                    <a:bodyPr/>
                    <a:lstStyle/>
                    <a:p>
                      <a:r>
                        <a:rPr lang="en-US" dirty="0"/>
                        <a:t>8.04</a:t>
                      </a:r>
                    </a:p>
                  </a:txBody>
                  <a:tcPr/>
                </a:tc>
                <a:tc>
                  <a:txBody>
                    <a:bodyPr/>
                    <a:lstStyle/>
                    <a:p>
                      <a:r>
                        <a:rPr lang="en-US" dirty="0"/>
                        <a:t>0.70</a:t>
                      </a:r>
                    </a:p>
                  </a:txBody>
                  <a:tcPr/>
                </a:tc>
                <a:tc>
                  <a:txBody>
                    <a:bodyPr/>
                    <a:lstStyle/>
                    <a:p>
                      <a:r>
                        <a:rPr lang="en-US" dirty="0"/>
                        <a:t>8.74</a:t>
                      </a:r>
                    </a:p>
                  </a:txBody>
                  <a:tcPr/>
                </a:tc>
                <a:tc>
                  <a:txBody>
                    <a:bodyPr/>
                    <a:lstStyle/>
                    <a:p>
                      <a:r>
                        <a:rPr lang="en-US" dirty="0"/>
                        <a:t>8.38</a:t>
                      </a:r>
                    </a:p>
                  </a:txBody>
                  <a:tcPr/>
                </a:tc>
                <a:tc>
                  <a:txBody>
                    <a:bodyPr/>
                    <a:lstStyle/>
                    <a:p>
                      <a:r>
                        <a:rPr lang="en-US" dirty="0"/>
                        <a:t>0.35</a:t>
                      </a:r>
                    </a:p>
                  </a:txBody>
                  <a:tcPr/>
                </a:tc>
                <a:tc>
                  <a:txBody>
                    <a:bodyPr/>
                    <a:lstStyle/>
                    <a:p>
                      <a:r>
                        <a:rPr lang="en-US" dirty="0"/>
                        <a:t>8.73</a:t>
                      </a:r>
                    </a:p>
                  </a:txBody>
                  <a:tcPr/>
                </a:tc>
                <a:tc>
                  <a:txBody>
                    <a:bodyPr/>
                    <a:lstStyle/>
                    <a:p>
                      <a:endParaRPr lang="en-US" dirty="0"/>
                    </a:p>
                  </a:txBody>
                  <a:tcPr/>
                </a:tc>
                <a:extLst>
                  <a:ext uri="{0D108BD9-81ED-4DB2-BD59-A6C34878D82A}">
                    <a16:rowId xmlns:a16="http://schemas.microsoft.com/office/drawing/2014/main" val="1193290061"/>
                  </a:ext>
                </a:extLst>
              </a:tr>
              <a:tr h="370840">
                <a:tc>
                  <a:txBody>
                    <a:bodyPr/>
                    <a:lstStyle/>
                    <a:p>
                      <a:r>
                        <a:rPr lang="en-US" dirty="0"/>
                        <a:t>c=22</a:t>
                      </a:r>
                    </a:p>
                  </a:txBody>
                  <a:tcPr/>
                </a:tc>
                <a:tc>
                  <a:txBody>
                    <a:bodyPr/>
                    <a:lstStyle/>
                    <a:p>
                      <a:r>
                        <a:rPr lang="en-US" dirty="0"/>
                        <a:t>7.41</a:t>
                      </a:r>
                    </a:p>
                  </a:txBody>
                  <a:tcPr/>
                </a:tc>
                <a:tc>
                  <a:txBody>
                    <a:bodyPr/>
                    <a:lstStyle/>
                    <a:p>
                      <a:r>
                        <a:rPr lang="en-US" dirty="0"/>
                        <a:t>1.29</a:t>
                      </a:r>
                    </a:p>
                  </a:txBody>
                  <a:tcPr/>
                </a:tc>
                <a:tc>
                  <a:txBody>
                    <a:bodyPr/>
                    <a:lstStyle/>
                    <a:p>
                      <a:r>
                        <a:rPr lang="en-US" dirty="0"/>
                        <a:t>8.70</a:t>
                      </a:r>
                    </a:p>
                  </a:txBody>
                  <a:tcPr/>
                </a:tc>
                <a:tc>
                  <a:txBody>
                    <a:bodyPr/>
                    <a:lstStyle/>
                    <a:p>
                      <a:r>
                        <a:rPr lang="en-US" dirty="0"/>
                        <a:t>7.73</a:t>
                      </a:r>
                    </a:p>
                  </a:txBody>
                  <a:tcPr/>
                </a:tc>
                <a:tc>
                  <a:txBody>
                    <a:bodyPr/>
                    <a:lstStyle/>
                    <a:p>
                      <a:r>
                        <a:rPr lang="en-US" dirty="0"/>
                        <a:t>0.65</a:t>
                      </a:r>
                    </a:p>
                  </a:txBody>
                  <a:tcPr/>
                </a:tc>
                <a:tc>
                  <a:txBody>
                    <a:bodyPr/>
                    <a:lstStyle/>
                    <a:p>
                      <a:r>
                        <a:rPr lang="en-US" dirty="0"/>
                        <a:t>8.38</a:t>
                      </a:r>
                    </a:p>
                  </a:txBody>
                  <a:tcPr/>
                </a:tc>
                <a:tc>
                  <a:txBody>
                    <a:bodyPr/>
                    <a:lstStyle/>
                    <a:p>
                      <a:endParaRPr lang="en-US"/>
                    </a:p>
                  </a:txBody>
                  <a:tcPr/>
                </a:tc>
                <a:extLst>
                  <a:ext uri="{0D108BD9-81ED-4DB2-BD59-A6C34878D82A}">
                    <a16:rowId xmlns:a16="http://schemas.microsoft.com/office/drawing/2014/main" val="2260423045"/>
                  </a:ext>
                </a:extLst>
              </a:tr>
              <a:tr h="370840">
                <a:tc>
                  <a:txBody>
                    <a:bodyPr/>
                    <a:lstStyle/>
                    <a:p>
                      <a:r>
                        <a:rPr lang="en-US" dirty="0"/>
                        <a:t>c=23</a:t>
                      </a:r>
                    </a:p>
                  </a:txBody>
                  <a:tcPr/>
                </a:tc>
                <a:tc>
                  <a:txBody>
                    <a:bodyPr/>
                    <a:lstStyle/>
                    <a:p>
                      <a:r>
                        <a:rPr lang="en-US" dirty="0"/>
                        <a:t>6.09</a:t>
                      </a:r>
                    </a:p>
                  </a:txBody>
                  <a:tcPr/>
                </a:tc>
                <a:tc>
                  <a:txBody>
                    <a:bodyPr/>
                    <a:lstStyle/>
                    <a:p>
                      <a:r>
                        <a:rPr lang="en-US" dirty="0"/>
                        <a:t>2.58</a:t>
                      </a:r>
                    </a:p>
                  </a:txBody>
                  <a:tcPr/>
                </a:tc>
                <a:tc>
                  <a:txBody>
                    <a:bodyPr/>
                    <a:lstStyle/>
                    <a:p>
                      <a:r>
                        <a:rPr lang="en-US" dirty="0"/>
                        <a:t>8.67</a:t>
                      </a:r>
                    </a:p>
                  </a:txBody>
                  <a:tcPr/>
                </a:tc>
                <a:tc>
                  <a:txBody>
                    <a:bodyPr/>
                    <a:lstStyle/>
                    <a:p>
                      <a:r>
                        <a:rPr lang="en-US" dirty="0"/>
                        <a:t>7.07</a:t>
                      </a:r>
                    </a:p>
                  </a:txBody>
                  <a:tcPr/>
                </a:tc>
                <a:tc>
                  <a:txBody>
                    <a:bodyPr/>
                    <a:lstStyle/>
                    <a:p>
                      <a:r>
                        <a:rPr lang="en-US" dirty="0"/>
                        <a:t>1.29</a:t>
                      </a:r>
                    </a:p>
                  </a:txBody>
                  <a:tcPr/>
                </a:tc>
                <a:tc>
                  <a:txBody>
                    <a:bodyPr/>
                    <a:lstStyle/>
                    <a:p>
                      <a:r>
                        <a:rPr lang="en-US" b="1" dirty="0">
                          <a:solidFill>
                            <a:srgbClr val="FF0000"/>
                          </a:solidFill>
                        </a:rPr>
                        <a:t>8.36</a:t>
                      </a:r>
                    </a:p>
                  </a:txBody>
                  <a:tcPr/>
                </a:tc>
                <a:tc>
                  <a:txBody>
                    <a:bodyPr/>
                    <a:lstStyle/>
                    <a:p>
                      <a:r>
                        <a:rPr lang="en-US" dirty="0">
                          <a:solidFill>
                            <a:srgbClr val="FF0000"/>
                          </a:solidFill>
                        </a:rPr>
                        <a:t>   </a:t>
                      </a:r>
                      <a:endParaRPr lang="en-US" b="1" dirty="0">
                        <a:solidFill>
                          <a:srgbClr val="FF0000"/>
                        </a:solidFill>
                      </a:endParaRPr>
                    </a:p>
                  </a:txBody>
                  <a:tcPr/>
                </a:tc>
                <a:extLst>
                  <a:ext uri="{0D108BD9-81ED-4DB2-BD59-A6C34878D82A}">
                    <a16:rowId xmlns:a16="http://schemas.microsoft.com/office/drawing/2014/main" val="4286422377"/>
                  </a:ext>
                </a:extLst>
              </a:tr>
              <a:tr h="370840">
                <a:tc>
                  <a:txBody>
                    <a:bodyPr/>
                    <a:lstStyle/>
                    <a:p>
                      <a:r>
                        <a:rPr lang="en-US" dirty="0"/>
                        <a:t>c=24</a:t>
                      </a:r>
                    </a:p>
                  </a:txBody>
                  <a:tcPr/>
                </a:tc>
                <a:tc>
                  <a:txBody>
                    <a:bodyPr/>
                    <a:lstStyle/>
                    <a:p>
                      <a:r>
                        <a:rPr lang="en-US" dirty="0"/>
                        <a:t>5.03</a:t>
                      </a:r>
                    </a:p>
                  </a:txBody>
                  <a:tcPr/>
                </a:tc>
                <a:tc>
                  <a:txBody>
                    <a:bodyPr/>
                    <a:lstStyle/>
                    <a:p>
                      <a:r>
                        <a:rPr lang="en-US" dirty="0"/>
                        <a:t>4.70</a:t>
                      </a:r>
                    </a:p>
                  </a:txBody>
                  <a:tcPr/>
                </a:tc>
                <a:tc>
                  <a:txBody>
                    <a:bodyPr/>
                    <a:lstStyle/>
                    <a:p>
                      <a:r>
                        <a:rPr lang="en-US" dirty="0"/>
                        <a:t>9.73</a:t>
                      </a:r>
                    </a:p>
                  </a:txBody>
                  <a:tcPr/>
                </a:tc>
                <a:tc>
                  <a:txBody>
                    <a:bodyPr/>
                    <a:lstStyle/>
                    <a:p>
                      <a:r>
                        <a:rPr lang="en-US" dirty="0"/>
                        <a:t>6.21</a:t>
                      </a:r>
                    </a:p>
                  </a:txBody>
                  <a:tcPr/>
                </a:tc>
                <a:tc>
                  <a:txBody>
                    <a:bodyPr/>
                    <a:lstStyle/>
                    <a:p>
                      <a:r>
                        <a:rPr lang="en-US" dirty="0"/>
                        <a:t>2.35</a:t>
                      </a:r>
                    </a:p>
                  </a:txBody>
                  <a:tcPr/>
                </a:tc>
                <a:tc>
                  <a:txBody>
                    <a:bodyPr/>
                    <a:lstStyle/>
                    <a:p>
                      <a:r>
                        <a:rPr lang="en-US" dirty="0"/>
                        <a:t>8.56</a:t>
                      </a:r>
                    </a:p>
                  </a:txBody>
                  <a:tcPr/>
                </a:tc>
                <a:tc>
                  <a:txBody>
                    <a:bodyPr/>
                    <a:lstStyle/>
                    <a:p>
                      <a:endParaRPr lang="en-US" dirty="0"/>
                    </a:p>
                  </a:txBody>
                  <a:tcPr/>
                </a:tc>
                <a:extLst>
                  <a:ext uri="{0D108BD9-81ED-4DB2-BD59-A6C34878D82A}">
                    <a16:rowId xmlns:a16="http://schemas.microsoft.com/office/drawing/2014/main" val="1102099221"/>
                  </a:ext>
                </a:extLst>
              </a:tr>
            </a:tbl>
          </a:graphicData>
        </a:graphic>
      </p:graphicFrame>
      <p:sp>
        <p:nvSpPr>
          <p:cNvPr id="6" name="TextBox 5">
            <a:extLst>
              <a:ext uri="{FF2B5EF4-FFF2-40B4-BE49-F238E27FC236}">
                <a16:creationId xmlns:a16="http://schemas.microsoft.com/office/drawing/2014/main" id="{DFE24F04-4600-3E6D-00F6-50F22279C740}"/>
              </a:ext>
            </a:extLst>
          </p:cNvPr>
          <p:cNvSpPr txBox="1"/>
          <p:nvPr/>
        </p:nvSpPr>
        <p:spPr>
          <a:xfrm>
            <a:off x="3414840" y="5807631"/>
            <a:ext cx="4462888" cy="369332"/>
          </a:xfrm>
          <a:prstGeom prst="rect">
            <a:avLst/>
          </a:prstGeom>
          <a:noFill/>
        </p:spPr>
        <p:txBody>
          <a:bodyPr wrap="none" rtlCol="0">
            <a:spAutoFit/>
          </a:bodyPr>
          <a:lstStyle/>
          <a:p>
            <a:r>
              <a:rPr lang="en-US" dirty="0">
                <a:solidFill>
                  <a:srgbClr val="FF0000"/>
                </a:solidFill>
              </a:rPr>
              <a:t>When c=23, c evenly divides b     (23*11=253)</a:t>
            </a:r>
          </a:p>
        </p:txBody>
      </p:sp>
      <p:sp>
        <p:nvSpPr>
          <p:cNvPr id="8" name="TextBox 7">
            <a:extLst>
              <a:ext uri="{FF2B5EF4-FFF2-40B4-BE49-F238E27FC236}">
                <a16:creationId xmlns:a16="http://schemas.microsoft.com/office/drawing/2014/main" id="{725FD77C-46C8-771B-79F8-67DF3EC34212}"/>
              </a:ext>
            </a:extLst>
          </p:cNvPr>
          <p:cNvSpPr txBox="1"/>
          <p:nvPr/>
        </p:nvSpPr>
        <p:spPr>
          <a:xfrm>
            <a:off x="8412480" y="3807809"/>
            <a:ext cx="1304544" cy="369332"/>
          </a:xfrm>
          <a:prstGeom prst="rect">
            <a:avLst/>
          </a:prstGeom>
          <a:noFill/>
        </p:spPr>
        <p:txBody>
          <a:bodyPr wrap="square">
            <a:spAutoFit/>
          </a:bodyPr>
          <a:lstStyle/>
          <a:p>
            <a:r>
              <a:rPr lang="en-US" b="1" dirty="0">
                <a:solidFill>
                  <a:srgbClr val="FF0000"/>
                </a:solidFill>
              </a:rPr>
              <a:t>8.03</a:t>
            </a:r>
            <a:endParaRPr lang="en-US" dirty="0"/>
          </a:p>
        </p:txBody>
      </p:sp>
    </p:spTree>
    <p:extLst>
      <p:ext uri="{BB962C8B-B14F-4D97-AF65-F5344CB8AC3E}">
        <p14:creationId xmlns:p14="http://schemas.microsoft.com/office/powerpoint/2010/main" val="156919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Talk Roadmap</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1919578" y="2226365"/>
            <a:ext cx="9212249" cy="3616643"/>
          </a:xfrm>
        </p:spPr>
        <p:txBody>
          <a:bodyPr>
            <a:normAutofit/>
          </a:bodyPr>
          <a:lstStyle/>
          <a:p>
            <a:r>
              <a:rPr lang="en-US" sz="3200" dirty="0"/>
              <a:t>  Introductory Material</a:t>
            </a:r>
          </a:p>
          <a:p>
            <a:r>
              <a:rPr lang="en-US" sz="3200" dirty="0"/>
              <a:t>  Algorithmic Optimizations</a:t>
            </a:r>
          </a:p>
          <a:p>
            <a:pPr lvl="1"/>
            <a:r>
              <a:rPr lang="en-US" sz="2800" dirty="0"/>
              <a:t>Bucket Method and Gus Gutowski’s talk</a:t>
            </a:r>
          </a:p>
          <a:p>
            <a:pPr lvl="1"/>
            <a:r>
              <a:rPr lang="en-US" sz="2800" dirty="0"/>
              <a:t>GPU Implementation</a:t>
            </a:r>
          </a:p>
          <a:p>
            <a:pPr lvl="1"/>
            <a:r>
              <a:rPr lang="en-US" sz="2800" dirty="0" err="1"/>
              <a:t>WebAssembly</a:t>
            </a:r>
            <a:r>
              <a:rPr lang="en-US" sz="2800" dirty="0"/>
              <a:t> (WASM) Implementation</a:t>
            </a:r>
          </a:p>
          <a:p>
            <a:r>
              <a:rPr lang="en-US" sz="3200" dirty="0"/>
              <a:t>  Multiple Precision Integer Representations</a:t>
            </a:r>
          </a:p>
        </p:txBody>
      </p:sp>
    </p:spTree>
    <p:extLst>
      <p:ext uri="{BB962C8B-B14F-4D97-AF65-F5344CB8AC3E}">
        <p14:creationId xmlns:p14="http://schemas.microsoft.com/office/powerpoint/2010/main" val="3181257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Trick:   </a:t>
            </a:r>
            <a:r>
              <a:rPr lang="en-US" dirty="0" err="1"/>
              <a:t>sP</a:t>
            </a:r>
            <a:r>
              <a:rPr lang="en-US" dirty="0"/>
              <a:t> = (-s)(-P)</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26464"/>
            <a:ext cx="10515600" cy="5218176"/>
          </a:xfrm>
        </p:spPr>
        <p:txBody>
          <a:bodyPr>
            <a:normAutofit/>
          </a:bodyPr>
          <a:lstStyle/>
          <a:p>
            <a:pPr marL="0" indent="0">
              <a:buNone/>
            </a:pPr>
            <a:r>
              <a:rPr lang="en-US" sz="2400" dirty="0"/>
              <a:t>Can we efficiently handle signed digits in the case where c evenly divides b?   This is the case for b=253 and c=23!</a:t>
            </a:r>
          </a:p>
          <a:p>
            <a:pPr marL="0" indent="0">
              <a:lnSpc>
                <a:spcPct val="150000"/>
              </a:lnSpc>
              <a:buNone/>
            </a:pPr>
            <a:r>
              <a:rPr lang="en-US" sz="2400" dirty="0"/>
              <a:t>Naïve solution:  create an extra window to handle the scalars where the </a:t>
            </a:r>
            <a:r>
              <a:rPr lang="en-US" sz="2400" dirty="0" err="1"/>
              <a:t>msb</a:t>
            </a:r>
            <a:r>
              <a:rPr lang="en-US" sz="2400" dirty="0"/>
              <a:t> is set.   </a:t>
            </a:r>
          </a:p>
          <a:p>
            <a:pPr marL="0" indent="0">
              <a:lnSpc>
                <a:spcPct val="150000"/>
              </a:lnSpc>
              <a:buNone/>
            </a:pPr>
            <a:r>
              <a:rPr lang="en-US" sz="2400" dirty="0"/>
              <a:t>Better solution:  </a:t>
            </a:r>
          </a:p>
          <a:p>
            <a:pPr lvl="1"/>
            <a:r>
              <a:rPr lang="en-US" dirty="0"/>
              <a:t>Note, </a:t>
            </a:r>
            <a:r>
              <a:rPr lang="en-US" dirty="0" err="1"/>
              <a:t>sP</a:t>
            </a:r>
            <a:r>
              <a:rPr lang="en-US" dirty="0"/>
              <a:t> = (-s)(-P)</a:t>
            </a:r>
          </a:p>
          <a:p>
            <a:pPr marL="457200" lvl="1" indent="0">
              <a:buNone/>
            </a:pPr>
            <a:r>
              <a:rPr lang="en-US" dirty="0">
                <a:solidFill>
                  <a:schemeClr val="bg1">
                    <a:lumMod val="65000"/>
                  </a:schemeClr>
                </a:solidFill>
              </a:rPr>
              <a:t>    Proof:  (-s)(-P) = (|G| - s)(-P) = |G|(-P) - (s(-P)) = 0 - (s(-P)) = 0 + </a:t>
            </a:r>
            <a:r>
              <a:rPr lang="en-US" dirty="0" err="1">
                <a:solidFill>
                  <a:schemeClr val="bg1">
                    <a:lumMod val="65000"/>
                  </a:schemeClr>
                </a:solidFill>
              </a:rPr>
              <a:t>sP</a:t>
            </a:r>
            <a:r>
              <a:rPr lang="en-US" dirty="0">
                <a:solidFill>
                  <a:schemeClr val="bg1">
                    <a:lumMod val="65000"/>
                  </a:schemeClr>
                </a:solidFill>
              </a:rPr>
              <a:t> = </a:t>
            </a:r>
            <a:r>
              <a:rPr lang="en-US" dirty="0" err="1">
                <a:solidFill>
                  <a:schemeClr val="bg1">
                    <a:lumMod val="65000"/>
                  </a:schemeClr>
                </a:solidFill>
              </a:rPr>
              <a:t>sP</a:t>
            </a:r>
            <a:endParaRPr lang="en-US" dirty="0">
              <a:solidFill>
                <a:schemeClr val="bg1">
                  <a:lumMod val="65000"/>
                </a:schemeClr>
              </a:solidFill>
            </a:endParaRPr>
          </a:p>
          <a:p>
            <a:pPr lvl="1">
              <a:lnSpc>
                <a:spcPct val="100000"/>
              </a:lnSpc>
            </a:pPr>
            <a:r>
              <a:rPr lang="en-US" dirty="0"/>
              <a:t>When the </a:t>
            </a:r>
            <a:r>
              <a:rPr lang="en-US" dirty="0" err="1"/>
              <a:t>msb</a:t>
            </a:r>
            <a:r>
              <a:rPr lang="en-US" dirty="0"/>
              <a:t> of </a:t>
            </a:r>
            <a:r>
              <a:rPr lang="en-US" dirty="0" err="1"/>
              <a:t>s</a:t>
            </a:r>
            <a:r>
              <a:rPr lang="en-US" baseline="-25000" dirty="0" err="1"/>
              <a:t>i</a:t>
            </a:r>
            <a:r>
              <a:rPr lang="en-US" dirty="0"/>
              <a:t> is set we can negate both the scalar and point, and the </a:t>
            </a:r>
            <a:r>
              <a:rPr lang="en-US" dirty="0" err="1"/>
              <a:t>msb</a:t>
            </a:r>
            <a:r>
              <a:rPr lang="en-US" dirty="0"/>
              <a:t> of -</a:t>
            </a:r>
            <a:r>
              <a:rPr lang="en-US" dirty="0" err="1"/>
              <a:t>s</a:t>
            </a:r>
            <a:r>
              <a:rPr lang="en-US" baseline="-25000" dirty="0" err="1"/>
              <a:t>i</a:t>
            </a:r>
            <a:r>
              <a:rPr lang="en-US" dirty="0"/>
              <a:t> will be clear.</a:t>
            </a:r>
            <a:endParaRPr lang="en-US" sz="2400" dirty="0"/>
          </a:p>
          <a:p>
            <a:pPr marL="0" indent="0">
              <a:lnSpc>
                <a:spcPct val="150000"/>
              </a:lnSpc>
              <a:buNone/>
            </a:pPr>
            <a:r>
              <a:rPr lang="en-US" sz="2400" dirty="0"/>
              <a:t>This trick saves us approx. 335 million </a:t>
            </a:r>
            <a:r>
              <a:rPr lang="en-US" sz="2400" dirty="0" err="1"/>
              <a:t>modmuls</a:t>
            </a:r>
            <a:r>
              <a:rPr lang="en-US" sz="2400" dirty="0"/>
              <a:t>.</a:t>
            </a:r>
          </a:p>
        </p:txBody>
      </p:sp>
    </p:spTree>
    <p:extLst>
      <p:ext uri="{BB962C8B-B14F-4D97-AF65-F5344CB8AC3E}">
        <p14:creationId xmlns:p14="http://schemas.microsoft.com/office/powerpoint/2010/main" val="1862747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Precomputed Points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lstStyle/>
          <a:p>
            <a:r>
              <a:rPr lang="en-US" dirty="0"/>
              <a:t>For each </a:t>
            </a:r>
            <a:r>
              <a:rPr lang="en-US" i="1" dirty="0"/>
              <a:t>P</a:t>
            </a:r>
            <a:r>
              <a:rPr lang="en-US" i="1" baseline="-25000" dirty="0"/>
              <a:t>i</a:t>
            </a:r>
            <a:r>
              <a:rPr lang="en-US" dirty="0"/>
              <a:t>, we precompute 5 other points:</a:t>
            </a:r>
          </a:p>
          <a:p>
            <a:pPr marL="0" indent="0">
              <a:lnSpc>
                <a:spcPct val="150000"/>
              </a:lnSpc>
              <a:buNone/>
            </a:pPr>
            <a:r>
              <a:rPr lang="en-US" dirty="0"/>
              <a:t>	2</a:t>
            </a:r>
            <a:r>
              <a:rPr lang="en-US" baseline="30000" dirty="0"/>
              <a:t>46</a:t>
            </a:r>
            <a:r>
              <a:rPr lang="en-US" dirty="0"/>
              <a:t> </a:t>
            </a:r>
            <a:r>
              <a:rPr lang="en-US" i="1" dirty="0"/>
              <a:t>P</a:t>
            </a:r>
            <a:r>
              <a:rPr lang="en-US" i="1" baseline="-25000" dirty="0"/>
              <a:t>i </a:t>
            </a:r>
            <a:r>
              <a:rPr lang="en-US" dirty="0"/>
              <a:t>,  2</a:t>
            </a:r>
            <a:r>
              <a:rPr lang="en-US" baseline="30000" dirty="0"/>
              <a:t>92</a:t>
            </a:r>
            <a:r>
              <a:rPr lang="en-US" dirty="0"/>
              <a:t> </a:t>
            </a:r>
            <a:r>
              <a:rPr lang="en-US" i="1" dirty="0"/>
              <a:t>P</a:t>
            </a:r>
            <a:r>
              <a:rPr lang="en-US" i="1" baseline="-25000" dirty="0"/>
              <a:t>i </a:t>
            </a:r>
            <a:r>
              <a:rPr lang="en-US" dirty="0"/>
              <a:t>,  2</a:t>
            </a:r>
            <a:r>
              <a:rPr lang="en-US" baseline="30000" dirty="0"/>
              <a:t>138</a:t>
            </a:r>
            <a:r>
              <a:rPr lang="en-US" dirty="0"/>
              <a:t> </a:t>
            </a:r>
            <a:r>
              <a:rPr lang="en-US" i="1" dirty="0"/>
              <a:t>P</a:t>
            </a:r>
            <a:r>
              <a:rPr lang="en-US" i="1" baseline="-25000" dirty="0"/>
              <a:t>i </a:t>
            </a:r>
            <a:r>
              <a:rPr lang="en-US" dirty="0"/>
              <a:t>,  2</a:t>
            </a:r>
            <a:r>
              <a:rPr lang="en-US" baseline="30000" dirty="0"/>
              <a:t>184</a:t>
            </a:r>
            <a:r>
              <a:rPr lang="en-US" dirty="0"/>
              <a:t> </a:t>
            </a:r>
            <a:r>
              <a:rPr lang="en-US" i="1" dirty="0"/>
              <a:t>P</a:t>
            </a:r>
            <a:r>
              <a:rPr lang="en-US" i="1" baseline="-25000" dirty="0"/>
              <a:t>i </a:t>
            </a:r>
            <a:r>
              <a:rPr lang="en-US" dirty="0"/>
              <a:t>,  2</a:t>
            </a:r>
            <a:r>
              <a:rPr lang="en-US" baseline="30000" dirty="0"/>
              <a:t>230</a:t>
            </a:r>
            <a:r>
              <a:rPr lang="en-US" dirty="0"/>
              <a:t> </a:t>
            </a:r>
            <a:r>
              <a:rPr lang="en-US" i="1" dirty="0"/>
              <a:t>P</a:t>
            </a:r>
            <a:r>
              <a:rPr lang="en-US" i="1" baseline="-25000" dirty="0"/>
              <a:t>i</a:t>
            </a:r>
            <a:r>
              <a:rPr lang="en-US" dirty="0"/>
              <a:t>.</a:t>
            </a:r>
          </a:p>
          <a:p>
            <a:pPr marL="0" indent="0">
              <a:lnSpc>
                <a:spcPct val="150000"/>
              </a:lnSpc>
              <a:buNone/>
            </a:pPr>
            <a:r>
              <a:rPr lang="en-US" dirty="0"/>
              <a:t>   Adding 2</a:t>
            </a:r>
            <a:r>
              <a:rPr lang="en-US" baseline="30000" dirty="0"/>
              <a:t>46</a:t>
            </a:r>
            <a:r>
              <a:rPr lang="en-US" dirty="0"/>
              <a:t> </a:t>
            </a:r>
            <a:r>
              <a:rPr lang="en-US" i="1" dirty="0"/>
              <a:t>P</a:t>
            </a:r>
            <a:r>
              <a:rPr lang="en-US" i="1" baseline="-25000" dirty="0"/>
              <a:t>i</a:t>
            </a:r>
            <a:r>
              <a:rPr lang="en-US" dirty="0"/>
              <a:t> to window 0 is equivalent to adding </a:t>
            </a:r>
            <a:r>
              <a:rPr lang="en-US" i="1" dirty="0"/>
              <a:t>P</a:t>
            </a:r>
            <a:r>
              <a:rPr lang="en-US" i="1" baseline="-25000" dirty="0"/>
              <a:t>i</a:t>
            </a:r>
            <a:r>
              <a:rPr lang="en-US" dirty="0"/>
              <a:t> to window 2.</a:t>
            </a:r>
          </a:p>
          <a:p>
            <a:pPr marL="0" indent="0">
              <a:buNone/>
            </a:pPr>
            <a:r>
              <a:rPr lang="en-US" dirty="0"/>
              <a:t>   Thus, we can reduce the 11 windows down to 2.</a:t>
            </a:r>
          </a:p>
          <a:p>
            <a:pPr marL="0" indent="0">
              <a:buNone/>
            </a:pPr>
            <a:endParaRPr lang="en-US" dirty="0"/>
          </a:p>
          <a:p>
            <a:r>
              <a:rPr lang="en-US" dirty="0"/>
              <a:t>Final count, </a:t>
            </a:r>
            <a:r>
              <a:rPr lang="en-US" b="1" dirty="0">
                <a:solidFill>
                  <a:srgbClr val="FF0000"/>
                </a:solidFill>
              </a:rPr>
              <a:t>7.50</a:t>
            </a:r>
            <a:r>
              <a:rPr lang="en-US" dirty="0"/>
              <a:t> billion </a:t>
            </a:r>
            <a:r>
              <a:rPr lang="en-US" dirty="0" err="1"/>
              <a:t>modmuls</a:t>
            </a:r>
            <a:endParaRPr lang="en-US" dirty="0"/>
          </a:p>
          <a:p>
            <a:endParaRPr lang="en-US" dirty="0"/>
          </a:p>
          <a:p>
            <a:r>
              <a:rPr lang="en-US" dirty="0"/>
              <a:t>Wasn’t able to exploit the cube root endomorphism</a:t>
            </a:r>
          </a:p>
        </p:txBody>
      </p:sp>
    </p:spTree>
    <p:extLst>
      <p:ext uri="{BB962C8B-B14F-4D97-AF65-F5344CB8AC3E}">
        <p14:creationId xmlns:p14="http://schemas.microsoft.com/office/powerpoint/2010/main" val="2976309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Parallel Bucket Reduction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402336" y="1463040"/>
                <a:ext cx="11448288" cy="4401312"/>
              </a:xfrm>
            </p:spPr>
            <p:txBody>
              <a:bodyPr>
                <a:normAutofit/>
              </a:bodyPr>
              <a:lstStyle/>
              <a:p>
                <a:pPr marL="0" indent="0">
                  <a:buNone/>
                </a:pPr>
                <a:r>
                  <a:rPr lang="en-US" sz="2000" dirty="0"/>
                  <a:t>Bucket reduction: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𝑊</m:t>
                        </m:r>
                      </m:e>
                      <m:sub>
                        <m:r>
                          <a:rPr lang="en-US" sz="2000" b="0" i="1" smtClean="0">
                            <a:latin typeface="Cambria Math" panose="02040503050406030204" pitchFamily="18" charset="0"/>
                          </a:rPr>
                          <m:t>𝑗</m:t>
                        </m:r>
                      </m:sub>
                    </m:sSub>
                    <m:r>
                      <a:rPr lang="en-US" sz="2000" b="0" i="1" smtClean="0">
                        <a:latin typeface="Cambria Math" panose="02040503050406030204" pitchFamily="18" charset="0"/>
                      </a:rPr>
                      <m:t>=</m:t>
                    </m:r>
                    <m:nary>
                      <m:naryPr>
                        <m:chr m:val="∑"/>
                        <m:ctrlPr>
                          <a:rPr lang="en-US" sz="2000" b="0" i="1" smtClean="0">
                            <a:latin typeface="Cambria Math" panose="02040503050406030204" pitchFamily="18" charset="0"/>
                          </a:rPr>
                        </m:ctrlPr>
                      </m:naryPr>
                      <m:sub>
                        <m:r>
                          <a:rPr lang="en-US" sz="2000" b="0" i="1" smtClean="0">
                            <a:latin typeface="Cambria Math" panose="02040503050406030204" pitchFamily="18" charset="0"/>
                          </a:rPr>
                          <m:t>𝑘</m:t>
                        </m:r>
                        <m:r>
                          <a:rPr lang="en-US" sz="2000" b="0" i="1" smtClean="0">
                            <a:latin typeface="Cambria Math" panose="02040503050406030204" pitchFamily="18" charset="0"/>
                          </a:rPr>
                          <m:t>=</m:t>
                        </m:r>
                        <m:r>
                          <m:rPr>
                            <m:brk m:alnAt="23"/>
                          </m:rPr>
                          <a:rPr lang="en-US" sz="2000" b="0" i="1" smtClean="0">
                            <a:latin typeface="Cambria Math" panose="02040503050406030204" pitchFamily="18" charset="0"/>
                          </a:rPr>
                          <m:t>1</m:t>
                        </m:r>
                      </m:sub>
                      <m:sup>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2</m:t>
                            </m:r>
                          </m:e>
                          <m:sup>
                            <m:r>
                              <a:rPr lang="en-US" sz="2000" b="0" i="1" smtClean="0">
                                <a:latin typeface="Cambria Math" panose="02040503050406030204" pitchFamily="18" charset="0"/>
                              </a:rPr>
                              <m:t>𝑐</m:t>
                            </m:r>
                          </m:sup>
                        </m:sSup>
                        <m:r>
                          <a:rPr lang="en-US" sz="2000" b="0" i="1" smtClean="0">
                            <a:latin typeface="Cambria Math" panose="02040503050406030204" pitchFamily="18" charset="0"/>
                          </a:rPr>
                          <m:t>−1</m:t>
                        </m:r>
                      </m:sup>
                      <m:e>
                        <m:r>
                          <a:rPr lang="en-US" sz="2000" b="0" i="1" smtClean="0">
                            <a:latin typeface="Cambria Math" panose="02040503050406030204" pitchFamily="18" charset="0"/>
                          </a:rPr>
                          <m:t>𝑘</m:t>
                        </m:r>
                        <m:r>
                          <a:rPr lang="en-US" sz="2000" b="0" i="1" smtClean="0">
                            <a:latin typeface="Cambria Math" panose="02040503050406030204" pitchFamily="18" charset="0"/>
                          </a:rPr>
                          <m:t>⋅</m:t>
                        </m:r>
                        <m:r>
                          <a:rPr lang="en-US" sz="2000" b="0" i="1" smtClean="0">
                            <a:latin typeface="Cambria Math" panose="02040503050406030204" pitchFamily="18" charset="0"/>
                          </a:rPr>
                          <m:t>𝐵</m:t>
                        </m:r>
                        <m:r>
                          <a:rPr lang="en-US" sz="2000" b="0" i="1" smtClean="0">
                            <a:latin typeface="Cambria Math" panose="02040503050406030204" pitchFamily="18" charset="0"/>
                          </a:rPr>
                          <m:t>[</m:t>
                        </m:r>
                        <m:r>
                          <a:rPr lang="en-US" sz="2000" b="0" i="1" smtClean="0">
                            <a:latin typeface="Cambria Math" panose="02040503050406030204" pitchFamily="18" charset="0"/>
                          </a:rPr>
                          <m:t>𝑗</m:t>
                        </m:r>
                        <m:r>
                          <a:rPr lang="en-US" sz="2000" b="0" i="1" smtClean="0">
                            <a:latin typeface="Cambria Math" panose="02040503050406030204" pitchFamily="18" charset="0"/>
                          </a:rPr>
                          <m:t>,  </m:t>
                        </m:r>
                        <m:r>
                          <a:rPr lang="en-US" sz="2000" b="0" i="1" smtClean="0">
                            <a:latin typeface="Cambria Math" panose="02040503050406030204" pitchFamily="18" charset="0"/>
                          </a:rPr>
                          <m:t>𝑘</m:t>
                        </m:r>
                        <m:r>
                          <a:rPr lang="en-US" sz="2000" b="0" i="1" smtClean="0">
                            <a:latin typeface="Cambria Math" panose="02040503050406030204" pitchFamily="18" charset="0"/>
                          </a:rPr>
                          <m:t>]</m:t>
                        </m:r>
                      </m:e>
                    </m:nary>
                  </m:oMath>
                </a14:m>
                <a:r>
                  <a:rPr lang="en-US" sz="2000" dirty="0"/>
                  <a:t>   </a:t>
                </a:r>
              </a:p>
              <a:p>
                <a:pPr marL="0" indent="0">
                  <a:lnSpc>
                    <a:spcPct val="150000"/>
                  </a:lnSpc>
                  <a:buNone/>
                </a:pPr>
                <a:r>
                  <a:rPr lang="en-US" sz="2000" dirty="0"/>
                  <a:t>Need a massively parallel algorithm for the GPU.   Consider a simple example with j=0, c=3, with 3 threads:</a:t>
                </a:r>
              </a:p>
              <a:p>
                <a:pPr marL="0" indent="0">
                  <a:lnSpc>
                    <a:spcPct val="150000"/>
                  </a:lnSpc>
                  <a:buNone/>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𝑊</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1⋅</m:t>
                          </m:r>
                          <m:r>
                            <a:rPr lang="en-US" sz="2000" b="0" i="1" smtClean="0">
                              <a:latin typeface="Cambria Math" panose="02040503050406030204" pitchFamily="18" charset="0"/>
                            </a:rPr>
                            <m:t>𝐵</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+2⋅</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+3⋅</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+4⋅</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4</m:t>
                          </m:r>
                        </m:sub>
                      </m:sSub>
                      <m:r>
                        <a:rPr lang="en-US" sz="2000" b="0" i="1" smtClean="0">
                          <a:latin typeface="Cambria Math" panose="02040503050406030204" pitchFamily="18" charset="0"/>
                        </a:rPr>
                        <m:t>+ 5⋅</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5</m:t>
                          </m:r>
                        </m:sub>
                      </m:sSub>
                      <m:r>
                        <a:rPr lang="en-US" sz="2000" b="0" i="1" smtClean="0">
                          <a:latin typeface="Cambria Math" panose="02040503050406030204" pitchFamily="18" charset="0"/>
                        </a:rPr>
                        <m:t>+6⋅</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6</m:t>
                          </m:r>
                        </m:sub>
                      </m:sSub>
                      <m:r>
                        <a:rPr lang="en-US" sz="2000" b="0" i="1" smtClean="0">
                          <a:latin typeface="Cambria Math" panose="02040503050406030204" pitchFamily="18" charset="0"/>
                        </a:rPr>
                        <m:t>+7⋅</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7</m:t>
                          </m:r>
                        </m:sub>
                      </m:sSub>
                      <m:r>
                        <a:rPr lang="en-US" sz="2000" b="0" i="1" smtClean="0">
                          <a:latin typeface="Cambria Math" panose="02040503050406030204" pitchFamily="18" charset="0"/>
                        </a:rPr>
                        <m:t>+8⋅0+9⋅0</m:t>
                      </m:r>
                    </m:oMath>
                  </m:oMathPara>
                </a14:m>
                <a:endParaRPr lang="en-US" sz="2000" b="0" dirty="0"/>
              </a:p>
              <a:p>
                <a:pPr marL="0" indent="0">
                  <a:buNone/>
                </a:pPr>
                <a:endParaRPr lang="en-US" sz="2000" b="0" dirty="0"/>
              </a:p>
              <a:p>
                <a:pPr marL="457200" indent="-457200">
                  <a:lnSpc>
                    <a:spcPct val="100000"/>
                  </a:lnSpc>
                  <a:spcBef>
                    <a:spcPts val="2400"/>
                  </a:spcBef>
                  <a:buAutoNum type="arabicPeriod"/>
                </a:pPr>
                <a:r>
                  <a:rPr lang="en-US" sz="2000" dirty="0"/>
                  <a:t>Assign </a:t>
                </a:r>
                <a:r>
                  <a:rPr lang="en-US" sz="2000" i="1" dirty="0"/>
                  <a:t>q </a:t>
                </a:r>
                <a:r>
                  <a:rPr lang="en-US" sz="2000" dirty="0"/>
                  <a:t>consecutive buckets to each thread (in this case 3 buckets), and pad with 0 values</a:t>
                </a:r>
              </a:p>
              <a:p>
                <a:pPr marL="457200" indent="-457200">
                  <a:buAutoNum type="arabicPeriod"/>
                </a:pPr>
                <a:r>
                  <a:rPr lang="en-US" sz="2000" b="0" dirty="0"/>
                  <a:t>Each thread </a:t>
                </a:r>
                <a:r>
                  <a:rPr lang="en-US" sz="2000" b="0" i="1" dirty="0"/>
                  <a:t>t</a:t>
                </a:r>
                <a:r>
                  <a:rPr lang="en-US" sz="2000" b="0" dirty="0"/>
                  <a:t> computes the sum, </a:t>
                </a:r>
                <a:r>
                  <a:rPr lang="en-US" sz="2000" b="0" i="1" dirty="0"/>
                  <a:t>S</a:t>
                </a:r>
                <a:r>
                  <a:rPr lang="en-US" sz="2000" b="0" i="1" baseline="-25000" dirty="0"/>
                  <a:t>t</a:t>
                </a:r>
                <a:r>
                  <a:rPr lang="en-US" sz="2000" dirty="0"/>
                  <a:t> and the sum-of-sums, </a:t>
                </a:r>
                <a:r>
                  <a:rPr lang="en-US" sz="2000" i="1" dirty="0" err="1"/>
                  <a:t>SOS</a:t>
                </a:r>
                <a:r>
                  <a:rPr lang="en-US" sz="2000" i="1" baseline="-25000" dirty="0" err="1"/>
                  <a:t>t</a:t>
                </a:r>
                <a:r>
                  <a:rPr lang="en-US" sz="2000" b="0" dirty="0"/>
                  <a:t> for its buckets</a:t>
                </a:r>
                <a:endParaRPr lang="en-US" sz="2000" b="0" i="1" dirty="0"/>
              </a:p>
              <a:p>
                <a:pPr marL="457200" indent="-457200">
                  <a:buAutoNum type="arabicPeriod"/>
                </a:pPr>
                <a:r>
                  <a:rPr lang="en-US" sz="2000" b="0" i="1" dirty="0"/>
                  <a:t>W</a:t>
                </a:r>
                <a:r>
                  <a:rPr lang="en-US" sz="2000" b="0" i="1" baseline="-25000" dirty="0"/>
                  <a:t>0</a:t>
                </a:r>
                <a:r>
                  <a:rPr lang="en-US" sz="2000" b="0" dirty="0"/>
                  <a:t> </a:t>
                </a:r>
                <a:r>
                  <a:rPr lang="en-US" sz="2000" dirty="0"/>
                  <a:t>can now be computed from </a:t>
                </a:r>
                <a:r>
                  <a:rPr lang="en-US" sz="2000" i="1" dirty="0"/>
                  <a:t>S</a:t>
                </a:r>
                <a:r>
                  <a:rPr lang="en-US" sz="2000" i="1" baseline="-25000" dirty="0"/>
                  <a:t>t</a:t>
                </a:r>
                <a:r>
                  <a:rPr lang="en-US" sz="2000" dirty="0"/>
                  <a:t> and </a:t>
                </a:r>
                <a:r>
                  <a:rPr lang="en-US" sz="2000" i="1" dirty="0" err="1"/>
                  <a:t>SOS</a:t>
                </a:r>
                <a:r>
                  <a:rPr lang="en-US" sz="2000" i="1" baseline="-25000" dirty="0" err="1"/>
                  <a:t>t</a:t>
                </a:r>
                <a:r>
                  <a:rPr lang="en-US" sz="2000" dirty="0"/>
                  <a:t> as follows:</a:t>
                </a:r>
                <a:br>
                  <a:rPr lang="en-US" sz="2000" dirty="0"/>
                </a:br>
                <a:br>
                  <a:rPr lang="en-US" sz="2000" dirty="0"/>
                </a:b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𝑊</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r>
                      <a:rPr lang="en-US" sz="2000" b="0" i="1" smtClean="0">
                        <a:latin typeface="Cambria Math" panose="02040503050406030204" pitchFamily="18" charset="0"/>
                      </a:rPr>
                      <m:t>𝑞</m:t>
                    </m:r>
                    <m:r>
                      <a:rPr lang="en-US" sz="2000" b="0" i="1" smtClean="0">
                        <a:latin typeface="Cambria Math" panose="02040503050406030204" pitchFamily="18" charset="0"/>
                      </a:rPr>
                      <m:t>⋅</m:t>
                    </m:r>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𝑡</m:t>
                        </m:r>
                        <m:r>
                          <a:rPr lang="en-US" sz="2000" b="0" i="1" smtClean="0">
                            <a:latin typeface="Cambria Math" panose="02040503050406030204" pitchFamily="18" charset="0"/>
                          </a:rPr>
                          <m:t>=1</m:t>
                        </m:r>
                      </m:sub>
                      <m:sup>
                        <m:r>
                          <a:rPr lang="en-US" sz="2000" b="0" i="1" smtClean="0">
                            <a:latin typeface="Cambria Math" panose="02040503050406030204" pitchFamily="18" charset="0"/>
                          </a:rPr>
                          <m:t>2</m:t>
                        </m:r>
                      </m:sup>
                      <m:e>
                        <m:r>
                          <a:rPr lang="en-US" sz="2000" b="0" i="1" smtClean="0">
                            <a:latin typeface="Cambria Math" panose="02040503050406030204" pitchFamily="18" charset="0"/>
                          </a:rPr>
                          <m:t>𝑡</m:t>
                        </m:r>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𝑡</m:t>
                            </m:r>
                          </m:sub>
                        </m:sSub>
                        <m:r>
                          <a:rPr lang="en-US" sz="2000" b="0" i="1" smtClean="0">
                            <a:latin typeface="Cambria Math" panose="02040503050406030204" pitchFamily="18" charset="0"/>
                          </a:rPr>
                          <m:t>+</m:t>
                        </m:r>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𝑡</m:t>
                            </m:r>
                            <m:r>
                              <a:rPr lang="en-US" sz="2000" b="0" i="1" smtClean="0">
                                <a:latin typeface="Cambria Math" panose="02040503050406030204" pitchFamily="18" charset="0"/>
                              </a:rPr>
                              <m:t>=0</m:t>
                            </m:r>
                          </m:sub>
                          <m:sup>
                            <m:r>
                              <a:rPr lang="en-US" sz="2000" b="0" i="1" smtClean="0">
                                <a:latin typeface="Cambria Math" panose="02040503050406030204" pitchFamily="18" charset="0"/>
                              </a:rPr>
                              <m:t>2</m:t>
                            </m:r>
                          </m:sup>
                          <m:e>
                            <m:r>
                              <a:rPr lang="en-US" sz="2000" b="0" i="1" smtClean="0">
                                <a:latin typeface="Cambria Math" panose="02040503050406030204" pitchFamily="18" charset="0"/>
                              </a:rPr>
                              <m:t>𝑆𝑂</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𝑡</m:t>
                                </m:r>
                              </m:sub>
                            </m:sSub>
                          </m:e>
                        </m:nary>
                      </m:e>
                    </m:nary>
                  </m:oMath>
                </a14:m>
                <a:endParaRPr lang="en-US" sz="2000" dirty="0"/>
              </a:p>
            </p:txBody>
          </p:sp>
        </mc:Choice>
        <mc:Fallback xmlns="">
          <p:sp>
            <p:nvSpPr>
              <p:cNvPr id="3" name="Content Placeholder 2">
                <a:extLst>
                  <a:ext uri="{FF2B5EF4-FFF2-40B4-BE49-F238E27FC236}">
                    <a16:creationId xmlns:a16="http://schemas.microsoft.com/office/drawing/2014/main" id="{C593B80D-52FC-2D4C-8CA3-7E18AD2060D5}"/>
                  </a:ext>
                </a:extLst>
              </p:cNvPr>
              <p:cNvSpPr>
                <a:spLocks noGrp="1" noRot="1" noChangeAspect="1" noMove="1" noResize="1" noEditPoints="1" noAdjustHandles="1" noChangeArrowheads="1" noChangeShapeType="1" noTextEdit="1"/>
              </p:cNvSpPr>
              <p:nvPr>
                <p:ph idx="1"/>
              </p:nvPr>
            </p:nvSpPr>
            <p:spPr>
              <a:xfrm>
                <a:off x="402336" y="1463040"/>
                <a:ext cx="11448288" cy="4401312"/>
              </a:xfrm>
              <a:blipFill>
                <a:blip r:embed="rId2"/>
                <a:stretch>
                  <a:fillRect l="-586" t="-10942"/>
                </a:stretch>
              </a:blipFill>
            </p:spPr>
            <p:txBody>
              <a:bodyPr/>
              <a:lstStyle/>
              <a:p>
                <a:r>
                  <a:rPr lang="en-US">
                    <a:noFill/>
                  </a:rPr>
                  <a:t> </a:t>
                </a:r>
              </a:p>
            </p:txBody>
          </p:sp>
        </mc:Fallback>
      </mc:AlternateContent>
      <p:sp>
        <p:nvSpPr>
          <p:cNvPr id="4" name="Right Brace 3">
            <a:extLst>
              <a:ext uri="{FF2B5EF4-FFF2-40B4-BE49-F238E27FC236}">
                <a16:creationId xmlns:a16="http://schemas.microsoft.com/office/drawing/2014/main" id="{872EFDB7-EE8C-2271-C029-861E1E732226}"/>
              </a:ext>
            </a:extLst>
          </p:cNvPr>
          <p:cNvSpPr/>
          <p:nvPr/>
        </p:nvSpPr>
        <p:spPr>
          <a:xfrm rot="5400000">
            <a:off x="3831137" y="1892609"/>
            <a:ext cx="323486" cy="2255520"/>
          </a:xfrm>
          <a:prstGeom prst="rightBrace">
            <a:avLst>
              <a:gd name="adj1" fmla="val 5732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754E5E55-C098-93CC-1E76-5F2010B64CED}"/>
              </a:ext>
            </a:extLst>
          </p:cNvPr>
          <p:cNvSpPr/>
          <p:nvPr/>
        </p:nvSpPr>
        <p:spPr>
          <a:xfrm rot="5400000">
            <a:off x="6583678" y="1807067"/>
            <a:ext cx="277369" cy="2380488"/>
          </a:xfrm>
          <a:prstGeom prst="rightBrace">
            <a:avLst>
              <a:gd name="adj1" fmla="val 5732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81308FA9-661B-0B50-8DFC-321926426499}"/>
              </a:ext>
            </a:extLst>
          </p:cNvPr>
          <p:cNvSpPr txBox="1"/>
          <p:nvPr/>
        </p:nvSpPr>
        <p:spPr>
          <a:xfrm>
            <a:off x="3564636" y="3130443"/>
            <a:ext cx="1060704" cy="369332"/>
          </a:xfrm>
          <a:prstGeom prst="rect">
            <a:avLst/>
          </a:prstGeom>
          <a:noFill/>
        </p:spPr>
        <p:txBody>
          <a:bodyPr wrap="square" rtlCol="0">
            <a:spAutoFit/>
          </a:bodyPr>
          <a:lstStyle/>
          <a:p>
            <a:r>
              <a:rPr lang="en-US" dirty="0"/>
              <a:t>Thread 0</a:t>
            </a:r>
          </a:p>
        </p:txBody>
      </p:sp>
      <p:sp>
        <p:nvSpPr>
          <p:cNvPr id="8" name="TextBox 7">
            <a:extLst>
              <a:ext uri="{FF2B5EF4-FFF2-40B4-BE49-F238E27FC236}">
                <a16:creationId xmlns:a16="http://schemas.microsoft.com/office/drawing/2014/main" id="{4347B69C-930D-DC1D-4EF5-F3E7515BCC80}"/>
              </a:ext>
            </a:extLst>
          </p:cNvPr>
          <p:cNvSpPr txBox="1"/>
          <p:nvPr/>
        </p:nvSpPr>
        <p:spPr>
          <a:xfrm>
            <a:off x="6254496" y="3130443"/>
            <a:ext cx="1060704" cy="369332"/>
          </a:xfrm>
          <a:prstGeom prst="rect">
            <a:avLst/>
          </a:prstGeom>
          <a:noFill/>
        </p:spPr>
        <p:txBody>
          <a:bodyPr wrap="square" rtlCol="0">
            <a:spAutoFit/>
          </a:bodyPr>
          <a:lstStyle/>
          <a:p>
            <a:r>
              <a:rPr lang="en-US" dirty="0"/>
              <a:t>Thread 1</a:t>
            </a:r>
          </a:p>
        </p:txBody>
      </p:sp>
      <p:sp>
        <p:nvSpPr>
          <p:cNvPr id="9" name="TextBox 8">
            <a:extLst>
              <a:ext uri="{FF2B5EF4-FFF2-40B4-BE49-F238E27FC236}">
                <a16:creationId xmlns:a16="http://schemas.microsoft.com/office/drawing/2014/main" id="{22836E43-E725-5583-08E0-015FD996B5A7}"/>
              </a:ext>
            </a:extLst>
          </p:cNvPr>
          <p:cNvSpPr txBox="1"/>
          <p:nvPr/>
        </p:nvSpPr>
        <p:spPr>
          <a:xfrm>
            <a:off x="8921492" y="3130443"/>
            <a:ext cx="1060704" cy="369332"/>
          </a:xfrm>
          <a:prstGeom prst="rect">
            <a:avLst/>
          </a:prstGeom>
          <a:noFill/>
        </p:spPr>
        <p:txBody>
          <a:bodyPr wrap="square" rtlCol="0">
            <a:spAutoFit/>
          </a:bodyPr>
          <a:lstStyle/>
          <a:p>
            <a:r>
              <a:rPr lang="en-US" dirty="0"/>
              <a:t>Thread 2</a:t>
            </a:r>
          </a:p>
        </p:txBody>
      </p:sp>
      <p:sp>
        <p:nvSpPr>
          <p:cNvPr id="12" name="Right Brace 11">
            <a:extLst>
              <a:ext uri="{FF2B5EF4-FFF2-40B4-BE49-F238E27FC236}">
                <a16:creationId xmlns:a16="http://schemas.microsoft.com/office/drawing/2014/main" id="{B966734C-982E-6283-5D02-AD8AF09B3A4E}"/>
              </a:ext>
            </a:extLst>
          </p:cNvPr>
          <p:cNvSpPr/>
          <p:nvPr/>
        </p:nvSpPr>
        <p:spPr>
          <a:xfrm rot="5400000">
            <a:off x="9241533" y="1935431"/>
            <a:ext cx="277371" cy="2112266"/>
          </a:xfrm>
          <a:prstGeom prst="rightBrace">
            <a:avLst>
              <a:gd name="adj1" fmla="val 5732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CA7F4FFD-5101-EC07-4D7B-2B36F7DB31B0}"/>
              </a:ext>
            </a:extLst>
          </p:cNvPr>
          <p:cNvSpPr txBox="1"/>
          <p:nvPr/>
        </p:nvSpPr>
        <p:spPr>
          <a:xfrm>
            <a:off x="4059936" y="6308209"/>
            <a:ext cx="3352071" cy="369332"/>
          </a:xfrm>
          <a:prstGeom prst="rect">
            <a:avLst/>
          </a:prstGeom>
          <a:noFill/>
        </p:spPr>
        <p:txBody>
          <a:bodyPr wrap="none" rtlCol="0">
            <a:spAutoFit/>
          </a:bodyPr>
          <a:lstStyle/>
          <a:p>
            <a:r>
              <a:rPr lang="en-US" baseline="30000" dirty="0">
                <a:solidFill>
                  <a:srgbClr val="FF0000"/>
                </a:solidFill>
              </a:rPr>
              <a:t>†</a:t>
            </a:r>
            <a:r>
              <a:rPr lang="en-US" dirty="0">
                <a:solidFill>
                  <a:srgbClr val="FF0000"/>
                </a:solidFill>
              </a:rPr>
              <a:t>  Shorthand notation:   </a:t>
            </a:r>
            <a:r>
              <a:rPr lang="en-US" i="1" dirty="0">
                <a:solidFill>
                  <a:srgbClr val="FF0000"/>
                </a:solidFill>
              </a:rPr>
              <a:t>B</a:t>
            </a:r>
            <a:r>
              <a:rPr lang="en-US" i="1" baseline="-25000" dirty="0">
                <a:solidFill>
                  <a:srgbClr val="FF0000"/>
                </a:solidFill>
              </a:rPr>
              <a:t>i</a:t>
            </a:r>
            <a:r>
              <a:rPr lang="en-US" i="1" dirty="0">
                <a:solidFill>
                  <a:srgbClr val="FF0000"/>
                </a:solidFill>
              </a:rPr>
              <a:t> = B[0, </a:t>
            </a:r>
            <a:r>
              <a:rPr lang="en-US" i="1" dirty="0" err="1">
                <a:solidFill>
                  <a:srgbClr val="FF0000"/>
                </a:solidFill>
              </a:rPr>
              <a:t>i</a:t>
            </a:r>
            <a:r>
              <a:rPr lang="en-US" i="1" dirty="0">
                <a:solidFill>
                  <a:srgbClr val="FF0000"/>
                </a:solidFill>
              </a:rPr>
              <a:t>]</a:t>
            </a:r>
          </a:p>
        </p:txBody>
      </p:sp>
      <p:sp>
        <p:nvSpPr>
          <p:cNvPr id="16" name="TextBox 15">
            <a:extLst>
              <a:ext uri="{FF2B5EF4-FFF2-40B4-BE49-F238E27FC236}">
                <a16:creationId xmlns:a16="http://schemas.microsoft.com/office/drawing/2014/main" id="{54994F0E-AF6A-C1B1-3F78-B8A87C727A3D}"/>
              </a:ext>
            </a:extLst>
          </p:cNvPr>
          <p:cNvSpPr txBox="1"/>
          <p:nvPr/>
        </p:nvSpPr>
        <p:spPr>
          <a:xfrm>
            <a:off x="10338816" y="2436453"/>
            <a:ext cx="507494" cy="369332"/>
          </a:xfrm>
          <a:prstGeom prst="rect">
            <a:avLst/>
          </a:prstGeom>
          <a:noFill/>
        </p:spPr>
        <p:txBody>
          <a:bodyPr wrap="square">
            <a:spAutoFit/>
          </a:bodyPr>
          <a:lstStyle/>
          <a:p>
            <a:r>
              <a:rPr lang="en-US" baseline="30000" dirty="0">
                <a:solidFill>
                  <a:srgbClr val="FF0000"/>
                </a:solidFill>
              </a:rPr>
              <a:t>†</a:t>
            </a:r>
            <a:r>
              <a:rPr lang="en-US" dirty="0"/>
              <a:t> </a:t>
            </a:r>
          </a:p>
        </p:txBody>
      </p:sp>
    </p:spTree>
    <p:extLst>
      <p:ext uri="{BB962C8B-B14F-4D97-AF65-F5344CB8AC3E}">
        <p14:creationId xmlns:p14="http://schemas.microsoft.com/office/powerpoint/2010/main" val="3259736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Correction-less EC Point Routines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231393"/>
            <a:ext cx="10515600" cy="1255775"/>
          </a:xfrm>
        </p:spPr>
        <p:txBody>
          <a:bodyPr>
            <a:normAutofit/>
          </a:bodyPr>
          <a:lstStyle/>
          <a:p>
            <a:pPr marL="0" indent="0">
              <a:buNone/>
            </a:pPr>
            <a:r>
              <a:rPr lang="en-US" dirty="0">
                <a:solidFill>
                  <a:schemeClr val="accent1">
                    <a:lumMod val="50000"/>
                  </a:schemeClr>
                </a:solidFill>
              </a:rPr>
              <a:t>For some curves and operations, in particular BLS12-377, XYZZ + affine point, implemented using Montgomery multiplication, we can build correction-less versions.</a:t>
            </a:r>
          </a:p>
        </p:txBody>
      </p:sp>
      <p:sp>
        <p:nvSpPr>
          <p:cNvPr id="5" name="Content Placeholder 2">
            <a:extLst>
              <a:ext uri="{FF2B5EF4-FFF2-40B4-BE49-F238E27FC236}">
                <a16:creationId xmlns:a16="http://schemas.microsoft.com/office/drawing/2014/main" id="{5C8A62FB-D090-D8A9-CA7F-EBAA47B27B93}"/>
              </a:ext>
            </a:extLst>
          </p:cNvPr>
          <p:cNvSpPr txBox="1">
            <a:spLocks/>
          </p:cNvSpPr>
          <p:nvPr/>
        </p:nvSpPr>
        <p:spPr>
          <a:xfrm>
            <a:off x="838200" y="2840736"/>
            <a:ext cx="10515600" cy="39458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latin typeface="Consolas" panose="020B0609020204030204" pitchFamily="49" charset="0"/>
              </a:rPr>
              <a:t>Process to add an affine point (X2, Y2) to an XYZZ (X1, Y1, ZZ1, ZZZ1) accumulator:</a:t>
            </a:r>
          </a:p>
          <a:p>
            <a:pPr marL="0" indent="0">
              <a:lnSpc>
                <a:spcPct val="100000"/>
              </a:lnSpc>
              <a:spcBef>
                <a:spcPts val="600"/>
              </a:spcBef>
              <a:buFont typeface="Arial" panose="020B0604020202020204" pitchFamily="34" charset="0"/>
              <a:buNone/>
            </a:pPr>
            <a:r>
              <a:rPr lang="en-US" sz="1600" dirty="0">
                <a:latin typeface="Consolas" panose="020B0609020204030204" pitchFamily="49" charset="0"/>
              </a:rPr>
              <a:t>    U2 = X2 * ZZ1;</a:t>
            </a:r>
            <a:br>
              <a:rPr lang="en-US" sz="1600" dirty="0">
                <a:latin typeface="Consolas" panose="020B0609020204030204" pitchFamily="49" charset="0"/>
              </a:rPr>
            </a:br>
            <a:r>
              <a:rPr lang="en-US" sz="1600" dirty="0">
                <a:latin typeface="Consolas" panose="020B0609020204030204" pitchFamily="49" charset="0"/>
              </a:rPr>
              <a:t>    S2 = Y2 * ZZZ1;</a:t>
            </a:r>
            <a:br>
              <a:rPr lang="en-US" sz="1600" dirty="0">
                <a:latin typeface="Consolas" panose="020B0609020204030204" pitchFamily="49" charset="0"/>
              </a:rPr>
            </a:br>
            <a:r>
              <a:rPr lang="en-US" sz="1600" dirty="0">
                <a:latin typeface="Consolas" panose="020B0609020204030204" pitchFamily="49" charset="0"/>
              </a:rPr>
              <a:t>    P = U2 – X1;</a:t>
            </a:r>
            <a:br>
              <a:rPr lang="en-US" sz="1600" dirty="0">
                <a:latin typeface="Consolas" panose="020B0609020204030204" pitchFamily="49" charset="0"/>
              </a:rPr>
            </a:br>
            <a:r>
              <a:rPr lang="en-US" sz="1600" dirty="0">
                <a:latin typeface="Consolas" panose="020B0609020204030204" pitchFamily="49" charset="0"/>
              </a:rPr>
              <a:t>    R = S2 – Y1;</a:t>
            </a:r>
            <a:br>
              <a:rPr lang="en-US" sz="1600" dirty="0">
                <a:latin typeface="Consolas" panose="020B0609020204030204" pitchFamily="49" charset="0"/>
              </a:rPr>
            </a:br>
            <a:r>
              <a:rPr lang="en-US" sz="1600" dirty="0">
                <a:latin typeface="Consolas" panose="020B0609020204030204" pitchFamily="49" charset="0"/>
              </a:rPr>
              <a:t>    PP = P</a:t>
            </a:r>
            <a:r>
              <a:rPr lang="en-US" sz="1600" baseline="30000" dirty="0">
                <a:latin typeface="Consolas" panose="020B0609020204030204" pitchFamily="49" charset="0"/>
              </a:rPr>
              <a:t>2</a:t>
            </a:r>
            <a:r>
              <a:rPr lang="en-US" sz="1600" dirty="0">
                <a:latin typeface="Consolas" panose="020B0609020204030204" pitchFamily="49" charset="0"/>
              </a:rPr>
              <a:t>;</a:t>
            </a:r>
            <a:br>
              <a:rPr lang="en-US" sz="1600" dirty="0">
                <a:latin typeface="Consolas" panose="020B0609020204030204" pitchFamily="49" charset="0"/>
              </a:rPr>
            </a:br>
            <a:r>
              <a:rPr lang="en-US" sz="1600" dirty="0">
                <a:latin typeface="Consolas" panose="020B0609020204030204" pitchFamily="49" charset="0"/>
              </a:rPr>
              <a:t>    PPP = P * PP;</a:t>
            </a:r>
            <a:br>
              <a:rPr lang="en-US" sz="1600" dirty="0">
                <a:latin typeface="Consolas" panose="020B0609020204030204" pitchFamily="49" charset="0"/>
              </a:rPr>
            </a:br>
            <a:r>
              <a:rPr lang="en-US" sz="1600" dirty="0">
                <a:latin typeface="Consolas" panose="020B0609020204030204" pitchFamily="49" charset="0"/>
              </a:rPr>
              <a:t>    Q = X1 * PP;</a:t>
            </a:r>
            <a:br>
              <a:rPr lang="en-US" sz="1600" dirty="0">
                <a:latin typeface="Consolas" panose="020B0609020204030204" pitchFamily="49" charset="0"/>
              </a:rPr>
            </a:br>
            <a:r>
              <a:rPr lang="en-US" sz="1600" dirty="0">
                <a:latin typeface="Consolas" panose="020B0609020204030204" pitchFamily="49" charset="0"/>
              </a:rPr>
              <a:t>    X3 = R</a:t>
            </a:r>
            <a:r>
              <a:rPr lang="en-US" sz="1600" baseline="30000" dirty="0">
                <a:latin typeface="Consolas" panose="020B0609020204030204" pitchFamily="49" charset="0"/>
              </a:rPr>
              <a:t>2</a:t>
            </a:r>
            <a:r>
              <a:rPr lang="en-US" sz="1600" dirty="0">
                <a:latin typeface="Consolas" panose="020B0609020204030204" pitchFamily="49" charset="0"/>
              </a:rPr>
              <a:t> – (PPP + 2*Q);</a:t>
            </a:r>
            <a:br>
              <a:rPr lang="en-US" sz="1600" dirty="0">
                <a:latin typeface="Consolas" panose="020B0609020204030204" pitchFamily="49" charset="0"/>
              </a:rPr>
            </a:br>
            <a:r>
              <a:rPr lang="en-US" sz="1600" dirty="0">
                <a:latin typeface="Consolas" panose="020B0609020204030204" pitchFamily="49" charset="0"/>
              </a:rPr>
              <a:t>    Y3 = R * (Q-X3) – Y1 * PPP;</a:t>
            </a:r>
            <a:br>
              <a:rPr lang="en-US" sz="1600" dirty="0">
                <a:latin typeface="Consolas" panose="020B0609020204030204" pitchFamily="49" charset="0"/>
              </a:rPr>
            </a:br>
            <a:r>
              <a:rPr lang="en-US" sz="1600" dirty="0">
                <a:latin typeface="Consolas" panose="020B0609020204030204" pitchFamily="49" charset="0"/>
              </a:rPr>
              <a:t>    ZZ3 = ZZ1 * PP;</a:t>
            </a:r>
            <a:br>
              <a:rPr lang="en-US" sz="1600" dirty="0">
                <a:latin typeface="Consolas" panose="020B0609020204030204" pitchFamily="49" charset="0"/>
              </a:rPr>
            </a:br>
            <a:r>
              <a:rPr lang="en-US" sz="1600" dirty="0">
                <a:latin typeface="Consolas" panose="020B0609020204030204" pitchFamily="49" charset="0"/>
              </a:rPr>
              <a:t>    ZZZ3 = ZZZ1 * PPP;</a:t>
            </a:r>
            <a:br>
              <a:rPr lang="en-US" sz="1600" dirty="0">
                <a:latin typeface="Consolas" panose="020B0609020204030204" pitchFamily="49" charset="0"/>
              </a:rPr>
            </a:br>
            <a:r>
              <a:rPr lang="en-US" sz="1600" dirty="0">
                <a:latin typeface="Consolas" panose="020B0609020204030204" pitchFamily="49" charset="0"/>
              </a:rPr>
              <a:t>    return (X3, Y3, ZZ3, ZZZ3);</a:t>
            </a:r>
          </a:p>
          <a:p>
            <a:pPr marL="0" indent="0">
              <a:lnSpc>
                <a:spcPct val="150000"/>
              </a:lnSpc>
              <a:spcBef>
                <a:spcPts val="600"/>
              </a:spcBef>
              <a:buFont typeface="Arial" panose="020B0604020202020204" pitchFamily="34" charset="0"/>
              <a:buNone/>
            </a:pPr>
            <a:r>
              <a:rPr lang="en-US" sz="1600" dirty="0">
                <a:latin typeface="Consolas" panose="020B0609020204030204" pitchFamily="49" charset="0"/>
              </a:rPr>
              <a:t>From </a:t>
            </a:r>
            <a:r>
              <a:rPr lang="en-US" sz="1600" dirty="0">
                <a:latin typeface="Consolas" panose="020B0609020204030204" pitchFamily="49" charset="0"/>
                <a:hlinkClick r:id="rId2"/>
              </a:rPr>
              <a:t>https://www.hyperelliptic.org/EFD/g1p/auto-shortw-xyzz.html#addition-madd-2008-s</a:t>
            </a:r>
            <a:endParaRPr lang="en-US" sz="1600" dirty="0"/>
          </a:p>
        </p:txBody>
      </p:sp>
    </p:spTree>
    <p:extLst>
      <p:ext uri="{BB962C8B-B14F-4D97-AF65-F5344CB8AC3E}">
        <p14:creationId xmlns:p14="http://schemas.microsoft.com/office/powerpoint/2010/main" val="1301956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Correction Steps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255776"/>
            <a:ext cx="10515600" cy="4803648"/>
          </a:xfrm>
        </p:spPr>
        <p:txBody>
          <a:bodyPr>
            <a:normAutofit lnSpcReduction="10000"/>
          </a:bodyPr>
          <a:lstStyle/>
          <a:p>
            <a:pPr marL="0" indent="0" fontAlgn="base">
              <a:buNone/>
            </a:pPr>
            <a:r>
              <a:rPr lang="en-US" sz="2000" dirty="0">
                <a:solidFill>
                  <a:srgbClr val="000000"/>
                </a:solidFill>
                <a:effectLst/>
              </a:rPr>
              <a:t>Correction steps are often needed to ensure that the result of a finite field operation remains in the valid range, [0, N), where N is the field prime modulus.  For example:</a:t>
            </a:r>
          </a:p>
          <a:p>
            <a:pPr marL="0" indent="0" fontAlgn="base">
              <a:lnSpc>
                <a:spcPct val="100000"/>
              </a:lnSpc>
              <a:spcBef>
                <a:spcPts val="1800"/>
              </a:spcBef>
              <a:spcAft>
                <a:spcPts val="600"/>
              </a:spcAft>
              <a:buNone/>
            </a:pP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add(</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A, </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B) {</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   </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S=A+B;</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   if(S&gt;=N)                    </a:t>
            </a:r>
            <a:r>
              <a:rPr lang="en-US" sz="1600" dirty="0">
                <a:solidFill>
                  <a:srgbClr val="FF0000"/>
                </a:solidFill>
                <a:effectLst/>
                <a:latin typeface="Consolas" panose="020B0609020204030204" pitchFamily="49" charset="0"/>
              </a:rPr>
              <a:t> </a:t>
            </a:r>
            <a:r>
              <a:rPr lang="en-US" sz="1600" dirty="0">
                <a:solidFill>
                  <a:srgbClr val="00B050"/>
                </a:solidFill>
                <a:effectLst/>
                <a:latin typeface="Consolas" panose="020B0609020204030204" pitchFamily="49" charset="0"/>
              </a:rPr>
              <a:t>// correction step</a:t>
            </a:r>
            <a:br>
              <a:rPr lang="en-US" sz="1600" dirty="0">
                <a:solidFill>
                  <a:srgbClr val="00B050"/>
                </a:solidFill>
                <a:effectLst/>
                <a:latin typeface="Consolas" panose="020B0609020204030204" pitchFamily="49" charset="0"/>
              </a:rPr>
            </a:br>
            <a:r>
              <a:rPr lang="en-US" sz="1600" dirty="0">
                <a:solidFill>
                  <a:srgbClr val="000000"/>
                </a:solidFill>
                <a:effectLst/>
                <a:latin typeface="Consolas" panose="020B0609020204030204" pitchFamily="49" charset="0"/>
              </a:rPr>
              <a:t>     S=S-N;</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a:t>
            </a:r>
          </a:p>
          <a:p>
            <a:pPr marL="0" indent="0" fontAlgn="base">
              <a:lnSpc>
                <a:spcPct val="100000"/>
              </a:lnSpc>
              <a:spcBef>
                <a:spcPts val="1800"/>
              </a:spcBef>
              <a:spcAft>
                <a:spcPts val="600"/>
              </a:spcAft>
              <a:buNone/>
            </a:pP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sub(</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A, </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B) {</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   </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D=A-B;</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   if(D&lt;0)                      </a:t>
            </a:r>
            <a:r>
              <a:rPr lang="en-US" sz="1600" dirty="0">
                <a:solidFill>
                  <a:srgbClr val="FF0000"/>
                </a:solidFill>
                <a:effectLst/>
                <a:latin typeface="Consolas" panose="020B0609020204030204" pitchFamily="49" charset="0"/>
              </a:rPr>
              <a:t> </a:t>
            </a:r>
            <a:r>
              <a:rPr lang="en-US" sz="1600" dirty="0">
                <a:solidFill>
                  <a:srgbClr val="00B050"/>
                </a:solidFill>
                <a:effectLst/>
                <a:latin typeface="Consolas" panose="020B0609020204030204" pitchFamily="49" charset="0"/>
              </a:rPr>
              <a:t>// correction step</a:t>
            </a:r>
            <a:br>
              <a:rPr lang="en-US" sz="1600" dirty="0">
                <a:solidFill>
                  <a:srgbClr val="00B050"/>
                </a:solidFill>
                <a:effectLst/>
                <a:latin typeface="Consolas" panose="020B0609020204030204" pitchFamily="49" charset="0"/>
              </a:rPr>
            </a:br>
            <a:r>
              <a:rPr lang="en-US" sz="1600" dirty="0">
                <a:solidFill>
                  <a:srgbClr val="000000"/>
                </a:solidFill>
                <a:effectLst/>
                <a:latin typeface="Consolas" panose="020B0609020204030204" pitchFamily="49" charset="0"/>
              </a:rPr>
              <a:t>     D=</a:t>
            </a:r>
            <a:r>
              <a:rPr lang="en-US" sz="1600" dirty="0">
                <a:solidFill>
                  <a:srgbClr val="000000"/>
                </a:solidFill>
                <a:latin typeface="Consolas" panose="020B0609020204030204" pitchFamily="49" charset="0"/>
              </a:rPr>
              <a:t>D</a:t>
            </a:r>
            <a:r>
              <a:rPr lang="en-US" sz="1600" dirty="0">
                <a:solidFill>
                  <a:srgbClr val="000000"/>
                </a:solidFill>
                <a:effectLst/>
                <a:latin typeface="Consolas" panose="020B0609020204030204" pitchFamily="49" charset="0"/>
              </a:rPr>
              <a:t>+</a:t>
            </a:r>
            <a:r>
              <a:rPr lang="en-US" sz="1600" dirty="0">
                <a:solidFill>
                  <a:srgbClr val="000000"/>
                </a:solidFill>
                <a:latin typeface="Consolas" panose="020B0609020204030204" pitchFamily="49" charset="0"/>
              </a:rPr>
              <a:t>N</a:t>
            </a:r>
            <a:r>
              <a:rPr lang="en-US" sz="1600" dirty="0">
                <a:solidFill>
                  <a:srgbClr val="000000"/>
                </a:solidFill>
                <a:effectLst/>
                <a:latin typeface="Consolas" panose="020B0609020204030204" pitchFamily="49" charset="0"/>
              </a:rPr>
              <a:t>;</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a:t>
            </a:r>
          </a:p>
          <a:p>
            <a:pPr marL="0" indent="0" fontAlgn="base">
              <a:lnSpc>
                <a:spcPct val="100000"/>
              </a:lnSpc>
              <a:spcBef>
                <a:spcPts val="1800"/>
              </a:spcBef>
              <a:spcAft>
                <a:spcPts val="600"/>
              </a:spcAft>
              <a:buNone/>
            </a:pP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a:t>
            </a:r>
            <a:r>
              <a:rPr lang="en-US" sz="1600" dirty="0" err="1">
                <a:solidFill>
                  <a:srgbClr val="000000"/>
                </a:solidFill>
                <a:effectLst/>
                <a:latin typeface="Consolas" panose="020B0609020204030204" pitchFamily="49" charset="0"/>
              </a:rPr>
              <a:t>mul</a:t>
            </a:r>
            <a:r>
              <a:rPr lang="en-US" sz="1600" dirty="0">
                <a:solidFill>
                  <a:srgbClr val="000000"/>
                </a:solidFill>
                <a:effectLst/>
                <a:latin typeface="Consolas" panose="020B0609020204030204" pitchFamily="49" charset="0"/>
              </a:rPr>
              <a:t>(</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A, </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B) {</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   </a:t>
            </a:r>
            <a:r>
              <a:rPr lang="en-US" sz="1600" dirty="0" err="1">
                <a:solidFill>
                  <a:srgbClr val="000000"/>
                </a:solidFill>
                <a:effectLst/>
                <a:latin typeface="Consolas" panose="020B0609020204030204" pitchFamily="49" charset="0"/>
              </a:rPr>
              <a:t>BigNum</a:t>
            </a:r>
            <a:r>
              <a:rPr lang="en-US" sz="1600" dirty="0">
                <a:solidFill>
                  <a:srgbClr val="000000"/>
                </a:solidFill>
                <a:effectLst/>
                <a:latin typeface="Consolas" panose="020B0609020204030204" pitchFamily="49" charset="0"/>
              </a:rPr>
              <a:t> R=</a:t>
            </a:r>
            <a:r>
              <a:rPr lang="en-US" sz="1600" dirty="0" err="1">
                <a:solidFill>
                  <a:srgbClr val="000000"/>
                </a:solidFill>
                <a:effectLst/>
                <a:latin typeface="Consolas" panose="020B0609020204030204" pitchFamily="49" charset="0"/>
              </a:rPr>
              <a:t>redc</a:t>
            </a:r>
            <a:r>
              <a:rPr lang="en-US" sz="1600" dirty="0">
                <a:solidFill>
                  <a:srgbClr val="000000"/>
                </a:solidFill>
                <a:effectLst/>
                <a:latin typeface="Consolas" panose="020B0609020204030204" pitchFamily="49" charset="0"/>
              </a:rPr>
              <a:t>(A*B);</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   if(R&gt;=N)                    </a:t>
            </a:r>
            <a:r>
              <a:rPr lang="en-US" sz="1600" dirty="0">
                <a:solidFill>
                  <a:srgbClr val="FF0000"/>
                </a:solidFill>
                <a:effectLst/>
                <a:latin typeface="Consolas" panose="020B0609020204030204" pitchFamily="49" charset="0"/>
              </a:rPr>
              <a:t> </a:t>
            </a:r>
            <a:r>
              <a:rPr lang="en-US" sz="1600" dirty="0">
                <a:solidFill>
                  <a:srgbClr val="00B050"/>
                </a:solidFill>
                <a:effectLst/>
                <a:latin typeface="Consolas" panose="020B0609020204030204" pitchFamily="49" charset="0"/>
              </a:rPr>
              <a:t>// correction step</a:t>
            </a:r>
            <a:br>
              <a:rPr lang="en-US" sz="1600" dirty="0">
                <a:solidFill>
                  <a:srgbClr val="00B050"/>
                </a:solidFill>
                <a:effectLst/>
                <a:latin typeface="Consolas" panose="020B0609020204030204" pitchFamily="49" charset="0"/>
              </a:rPr>
            </a:br>
            <a:r>
              <a:rPr lang="en-US" sz="1600" dirty="0">
                <a:solidFill>
                  <a:srgbClr val="000000"/>
                </a:solidFill>
                <a:effectLst/>
                <a:latin typeface="Consolas" panose="020B0609020204030204" pitchFamily="49" charset="0"/>
              </a:rPr>
              <a:t>     R=R-N;</a:t>
            </a:r>
            <a:br>
              <a:rPr lang="en-US" sz="1600" dirty="0">
                <a:solidFill>
                  <a:srgbClr val="000000"/>
                </a:solidFill>
                <a:effectLst/>
                <a:latin typeface="Consolas" panose="020B0609020204030204" pitchFamily="49" charset="0"/>
              </a:rPr>
            </a:br>
            <a:r>
              <a:rPr lang="en-US" sz="1600" dirty="0">
                <a:solidFill>
                  <a:srgbClr val="000000"/>
                </a:solidFill>
                <a:effectLst/>
                <a:latin typeface="Consolas" panose="020B0609020204030204" pitchFamily="49" charset="0"/>
              </a:rPr>
              <a:t>}</a:t>
            </a:r>
          </a:p>
        </p:txBody>
      </p:sp>
      <p:sp>
        <p:nvSpPr>
          <p:cNvPr id="4" name="TextBox 3">
            <a:extLst>
              <a:ext uri="{FF2B5EF4-FFF2-40B4-BE49-F238E27FC236}">
                <a16:creationId xmlns:a16="http://schemas.microsoft.com/office/drawing/2014/main" id="{0261AFDB-99AF-A9BD-AE3F-0FE2BB5712C2}"/>
              </a:ext>
            </a:extLst>
          </p:cNvPr>
          <p:cNvSpPr txBox="1"/>
          <p:nvPr/>
        </p:nvSpPr>
        <p:spPr>
          <a:xfrm>
            <a:off x="3974592" y="6123543"/>
            <a:ext cx="3547872" cy="369332"/>
          </a:xfrm>
          <a:prstGeom prst="rect">
            <a:avLst/>
          </a:prstGeom>
          <a:noFill/>
        </p:spPr>
        <p:txBody>
          <a:bodyPr wrap="square" rtlCol="0">
            <a:spAutoFit/>
          </a:bodyPr>
          <a:lstStyle/>
          <a:p>
            <a:r>
              <a:rPr lang="en-US" b="1" dirty="0">
                <a:solidFill>
                  <a:srgbClr val="FF0000"/>
                </a:solidFill>
              </a:rPr>
              <a:t>GOAL:  get rid of correction steps!</a:t>
            </a:r>
          </a:p>
        </p:txBody>
      </p:sp>
    </p:spTree>
    <p:extLst>
      <p:ext uri="{BB962C8B-B14F-4D97-AF65-F5344CB8AC3E}">
        <p14:creationId xmlns:p14="http://schemas.microsoft.com/office/powerpoint/2010/main" val="3214499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Bounds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1"/>
            <a:ext cx="10515600" cy="4108704"/>
          </a:xfrm>
        </p:spPr>
        <p:txBody>
          <a:bodyPr>
            <a:normAutofit/>
          </a:bodyPr>
          <a:lstStyle/>
          <a:p>
            <a:pPr marL="0" indent="0">
              <a:buNone/>
            </a:pPr>
            <a:r>
              <a:rPr lang="en-US" sz="2000" dirty="0"/>
              <a:t>We will ensure three properties:</a:t>
            </a:r>
          </a:p>
          <a:p>
            <a:pPr marL="514350" indent="-514350">
              <a:buAutoNum type="arabicParenR"/>
            </a:pPr>
            <a:r>
              <a:rPr lang="en-US" sz="2000" dirty="0"/>
              <a:t>Every intermediate value will be positive (&gt;= 0)</a:t>
            </a:r>
          </a:p>
          <a:p>
            <a:pPr marL="514350" indent="-514350">
              <a:buAutoNum type="arabicParenR"/>
            </a:pPr>
            <a:r>
              <a:rPr lang="en-US" sz="2000" dirty="0"/>
              <a:t>Every intermediate value will have an upper bound</a:t>
            </a:r>
          </a:p>
          <a:p>
            <a:pPr marL="514350" indent="-514350">
              <a:buAutoNum type="arabicParenR"/>
            </a:pPr>
            <a:r>
              <a:rPr lang="en-US" sz="2000" dirty="0"/>
              <a:t>The bounds are stated in terms of multiples of N,  e.g., X in [0, 3.4] means 0&lt;=X&lt;=3.4N.</a:t>
            </a:r>
          </a:p>
          <a:p>
            <a:pPr marL="0" indent="0">
              <a:buNone/>
            </a:pPr>
            <a:endParaRPr lang="en-US" sz="2000" dirty="0"/>
          </a:p>
          <a:p>
            <a:pPr marL="0" indent="0">
              <a:buNone/>
            </a:pPr>
            <a:r>
              <a:rPr lang="en-US" sz="2000" dirty="0"/>
              <a:t>Operations:</a:t>
            </a:r>
          </a:p>
          <a:p>
            <a:pPr marL="0" indent="0">
              <a:buNone/>
            </a:pPr>
            <a:r>
              <a:rPr lang="en-US" sz="2000" b="1" i="1" dirty="0" err="1"/>
              <a:t>addBound</a:t>
            </a:r>
            <a:r>
              <a:rPr lang="en-US" sz="2000" dirty="0"/>
              <a:t>(</a:t>
            </a:r>
            <a:r>
              <a:rPr lang="en-US" sz="2000" dirty="0" err="1"/>
              <a:t>aBound</a:t>
            </a:r>
            <a:r>
              <a:rPr lang="en-US" sz="2000" dirty="0"/>
              <a:t>, </a:t>
            </a:r>
            <a:r>
              <a:rPr lang="en-US" sz="2000" dirty="0" err="1"/>
              <a:t>bBound</a:t>
            </a:r>
            <a:r>
              <a:rPr lang="en-US" sz="2000" dirty="0"/>
              <a:t>) =&gt; </a:t>
            </a:r>
            <a:r>
              <a:rPr lang="en-US" sz="2000" dirty="0" err="1">
                <a:solidFill>
                  <a:srgbClr val="00B050"/>
                </a:solidFill>
              </a:rPr>
              <a:t>aBound</a:t>
            </a:r>
            <a:r>
              <a:rPr lang="en-US" sz="2000" dirty="0">
                <a:solidFill>
                  <a:srgbClr val="00B050"/>
                </a:solidFill>
              </a:rPr>
              <a:t> + </a:t>
            </a:r>
            <a:r>
              <a:rPr lang="en-US" sz="2000" dirty="0" err="1">
                <a:solidFill>
                  <a:srgbClr val="00B050"/>
                </a:solidFill>
              </a:rPr>
              <a:t>bBound</a:t>
            </a:r>
            <a:endParaRPr lang="en-US" sz="2000" dirty="0">
              <a:solidFill>
                <a:srgbClr val="00B050"/>
              </a:solidFill>
            </a:endParaRPr>
          </a:p>
          <a:p>
            <a:pPr marL="0" indent="0">
              <a:buNone/>
            </a:pPr>
            <a:r>
              <a:rPr lang="en-US" sz="2000" b="1" i="1" dirty="0" err="1"/>
              <a:t>subBound</a:t>
            </a:r>
            <a:r>
              <a:rPr lang="en-US" sz="2000" dirty="0"/>
              <a:t>(</a:t>
            </a:r>
            <a:r>
              <a:rPr lang="en-US" sz="2000" dirty="0" err="1"/>
              <a:t>aBound</a:t>
            </a:r>
            <a:r>
              <a:rPr lang="en-US" sz="2000" dirty="0"/>
              <a:t>, </a:t>
            </a:r>
            <a:r>
              <a:rPr lang="en-US" sz="2000" dirty="0" err="1"/>
              <a:t>bBound</a:t>
            </a:r>
            <a:r>
              <a:rPr lang="en-US" sz="2000" dirty="0"/>
              <a:t>) =&gt; </a:t>
            </a:r>
            <a:r>
              <a:rPr lang="en-US" sz="2000" dirty="0" err="1">
                <a:solidFill>
                  <a:srgbClr val="00B050"/>
                </a:solidFill>
              </a:rPr>
              <a:t>aBound</a:t>
            </a:r>
            <a:r>
              <a:rPr lang="en-US" sz="2000" dirty="0">
                <a:solidFill>
                  <a:srgbClr val="00B050"/>
                </a:solidFill>
              </a:rPr>
              <a:t> + ceil(</a:t>
            </a:r>
            <a:r>
              <a:rPr lang="en-US" sz="2000" dirty="0" err="1">
                <a:solidFill>
                  <a:srgbClr val="00B050"/>
                </a:solidFill>
              </a:rPr>
              <a:t>bBound</a:t>
            </a:r>
            <a:r>
              <a:rPr lang="en-US" sz="2000" dirty="0">
                <a:solidFill>
                  <a:srgbClr val="00B050"/>
                </a:solidFill>
              </a:rPr>
              <a:t>)</a:t>
            </a:r>
          </a:p>
          <a:p>
            <a:pPr marL="0" indent="0">
              <a:buNone/>
            </a:pPr>
            <a:r>
              <a:rPr lang="en-US" sz="2000" b="1" i="1" dirty="0" err="1"/>
              <a:t>montMulBound</a:t>
            </a:r>
            <a:r>
              <a:rPr lang="en-US" sz="2000" dirty="0"/>
              <a:t>(</a:t>
            </a:r>
            <a:r>
              <a:rPr lang="en-US" sz="2000" dirty="0" err="1"/>
              <a:t>aBound</a:t>
            </a:r>
            <a:r>
              <a:rPr lang="en-US" sz="2000" dirty="0"/>
              <a:t>, </a:t>
            </a:r>
            <a:r>
              <a:rPr lang="en-US" sz="2000" dirty="0" err="1"/>
              <a:t>bBound</a:t>
            </a:r>
            <a:r>
              <a:rPr lang="en-US" sz="2000" dirty="0"/>
              <a:t>) =&gt; </a:t>
            </a:r>
            <a:r>
              <a:rPr lang="en-US" sz="2000" dirty="0">
                <a:solidFill>
                  <a:srgbClr val="00B050"/>
                </a:solidFill>
              </a:rPr>
              <a:t>(</a:t>
            </a:r>
            <a:r>
              <a:rPr lang="en-US" sz="2000" dirty="0" err="1">
                <a:solidFill>
                  <a:srgbClr val="00B050"/>
                </a:solidFill>
              </a:rPr>
              <a:t>aBound</a:t>
            </a:r>
            <a:r>
              <a:rPr lang="en-US" sz="2000" dirty="0">
                <a:solidFill>
                  <a:srgbClr val="00B050"/>
                </a:solidFill>
              </a:rPr>
              <a:t>*</a:t>
            </a:r>
            <a:r>
              <a:rPr lang="en-US" sz="2000" dirty="0" err="1">
                <a:solidFill>
                  <a:srgbClr val="00B050"/>
                </a:solidFill>
              </a:rPr>
              <a:t>bBound</a:t>
            </a:r>
            <a:r>
              <a:rPr lang="en-US" sz="2000" dirty="0">
                <a:solidFill>
                  <a:srgbClr val="00B050"/>
                </a:solidFill>
              </a:rPr>
              <a:t>/152) + 1 </a:t>
            </a:r>
            <a:r>
              <a:rPr lang="en-US" sz="2000" baseline="30000" dirty="0">
                <a:solidFill>
                  <a:srgbClr val="FF0000"/>
                </a:solidFill>
              </a:rPr>
              <a:t>†</a:t>
            </a:r>
            <a:endParaRPr lang="en-US" sz="2000" baseline="30000" dirty="0"/>
          </a:p>
        </p:txBody>
      </p:sp>
      <p:sp>
        <p:nvSpPr>
          <p:cNvPr id="5" name="TextBox 4">
            <a:extLst>
              <a:ext uri="{FF2B5EF4-FFF2-40B4-BE49-F238E27FC236}">
                <a16:creationId xmlns:a16="http://schemas.microsoft.com/office/drawing/2014/main" id="{AF90AE06-29BF-9DD1-293E-1BBE50DEA0CC}"/>
              </a:ext>
            </a:extLst>
          </p:cNvPr>
          <p:cNvSpPr txBox="1"/>
          <p:nvPr/>
        </p:nvSpPr>
        <p:spPr>
          <a:xfrm>
            <a:off x="2450592" y="6002774"/>
            <a:ext cx="6096000" cy="369332"/>
          </a:xfrm>
          <a:prstGeom prst="rect">
            <a:avLst/>
          </a:prstGeom>
          <a:noFill/>
        </p:spPr>
        <p:txBody>
          <a:bodyPr wrap="square">
            <a:spAutoFit/>
          </a:bodyPr>
          <a:lstStyle/>
          <a:p>
            <a:r>
              <a:rPr lang="en-US" baseline="30000" dirty="0">
                <a:solidFill>
                  <a:srgbClr val="FF0000"/>
                </a:solidFill>
              </a:rPr>
              <a:t>†</a:t>
            </a:r>
            <a:r>
              <a:rPr lang="en-US" dirty="0">
                <a:solidFill>
                  <a:srgbClr val="FF0000"/>
                </a:solidFill>
              </a:rPr>
              <a:t>  This bound is specific to BLS12-377.  Proof on next slide.  </a:t>
            </a:r>
            <a:endParaRPr lang="en-US" dirty="0"/>
          </a:p>
        </p:txBody>
      </p:sp>
    </p:spTree>
    <p:extLst>
      <p:ext uri="{BB962C8B-B14F-4D97-AF65-F5344CB8AC3E}">
        <p14:creationId xmlns:p14="http://schemas.microsoft.com/office/powerpoint/2010/main" val="3323399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Bounds for Montgomery Multiplication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487680" y="1463041"/>
            <a:ext cx="11448288" cy="5029834"/>
          </a:xfrm>
        </p:spPr>
        <p:txBody>
          <a:bodyPr>
            <a:normAutofit/>
          </a:bodyPr>
          <a:lstStyle/>
          <a:p>
            <a:pPr marL="0" indent="0">
              <a:buNone/>
            </a:pPr>
            <a:r>
              <a:rPr lang="en-US" sz="1800" dirty="0"/>
              <a:t>From Montgomery’s original paper, we have:</a:t>
            </a:r>
          </a:p>
          <a:p>
            <a:pPr marL="0" indent="0">
              <a:buNone/>
            </a:pPr>
            <a:r>
              <a:rPr lang="en-US" sz="1800" dirty="0"/>
              <a:t>        </a:t>
            </a:r>
            <a:r>
              <a:rPr lang="en-US" sz="1800" dirty="0" err="1"/>
              <a:t>MontMul</a:t>
            </a:r>
            <a:r>
              <a:rPr lang="en-US" sz="1800" dirty="0"/>
              <a:t>(</a:t>
            </a:r>
            <a:r>
              <a:rPr lang="en-US" sz="1800" dirty="0" err="1"/>
              <a:t>BigNum</a:t>
            </a:r>
            <a:r>
              <a:rPr lang="en-US" sz="1800" dirty="0"/>
              <a:t> A, </a:t>
            </a:r>
            <a:r>
              <a:rPr lang="en-US" sz="1800" dirty="0" err="1"/>
              <a:t>BigNum</a:t>
            </a:r>
            <a:r>
              <a:rPr lang="en-US" sz="1800" dirty="0"/>
              <a:t> B) = (A*B + Q*N) / R (for some 0&lt;=Q&lt;R, where R=2</a:t>
            </a:r>
            <a:r>
              <a:rPr lang="en-US" sz="1800" baseline="30000" dirty="0"/>
              <a:t>384</a:t>
            </a:r>
            <a:r>
              <a:rPr lang="en-US" sz="1800" dirty="0"/>
              <a:t>).</a:t>
            </a:r>
          </a:p>
          <a:p>
            <a:pPr marL="0" indent="0">
              <a:buNone/>
            </a:pPr>
            <a:endParaRPr lang="en-US" sz="1800" dirty="0"/>
          </a:p>
          <a:p>
            <a:pPr marL="0" indent="0">
              <a:buNone/>
            </a:pPr>
            <a:r>
              <a:rPr lang="en-US" sz="1800" dirty="0"/>
              <a:t>Rewrite in terms of </a:t>
            </a:r>
            <a:r>
              <a:rPr lang="en-US" sz="1800" dirty="0" err="1"/>
              <a:t>aBound</a:t>
            </a:r>
            <a:r>
              <a:rPr lang="en-US" sz="1800" dirty="0"/>
              <a:t> and </a:t>
            </a:r>
            <a:r>
              <a:rPr lang="en-US" sz="1800" dirty="0" err="1"/>
              <a:t>bBound</a:t>
            </a:r>
            <a:r>
              <a:rPr lang="en-US" sz="1800" dirty="0"/>
              <a:t>:</a:t>
            </a:r>
          </a:p>
          <a:p>
            <a:pPr marL="0" indent="0">
              <a:buNone/>
            </a:pPr>
            <a:r>
              <a:rPr lang="en-US" sz="1800" dirty="0"/>
              <a:t>         </a:t>
            </a:r>
            <a:r>
              <a:rPr lang="en-US" sz="1800" dirty="0" err="1"/>
              <a:t>MontMul</a:t>
            </a:r>
            <a:r>
              <a:rPr lang="en-US" sz="1800" dirty="0"/>
              <a:t>(</a:t>
            </a:r>
            <a:r>
              <a:rPr lang="en-US" sz="1800" dirty="0" err="1"/>
              <a:t>aBound</a:t>
            </a:r>
            <a:r>
              <a:rPr lang="en-US" sz="1800" dirty="0"/>
              <a:t>*N, </a:t>
            </a:r>
            <a:r>
              <a:rPr lang="en-US" sz="1800" dirty="0" err="1"/>
              <a:t>bBound</a:t>
            </a:r>
            <a:r>
              <a:rPr lang="en-US" sz="1800" dirty="0"/>
              <a:t>*N)	&lt; (</a:t>
            </a:r>
            <a:r>
              <a:rPr lang="en-US" sz="1800" dirty="0" err="1"/>
              <a:t>aBound</a:t>
            </a:r>
            <a:r>
              <a:rPr lang="en-US" sz="1800" dirty="0"/>
              <a:t>*</a:t>
            </a:r>
            <a:r>
              <a:rPr lang="en-US" sz="1800" dirty="0" err="1"/>
              <a:t>bBound</a:t>
            </a:r>
            <a:r>
              <a:rPr lang="en-US" sz="1800" dirty="0"/>
              <a:t>*N*N + R*N)/R </a:t>
            </a:r>
          </a:p>
          <a:p>
            <a:pPr marL="0" indent="0">
              <a:buNone/>
            </a:pPr>
            <a:r>
              <a:rPr lang="en-US" sz="1800" dirty="0"/>
              <a:t>				&lt; N*(</a:t>
            </a:r>
            <a:r>
              <a:rPr lang="en-US" sz="1800" dirty="0" err="1"/>
              <a:t>aBound</a:t>
            </a:r>
            <a:r>
              <a:rPr lang="en-US" sz="1800" dirty="0"/>
              <a:t>*</a:t>
            </a:r>
            <a:r>
              <a:rPr lang="en-US" sz="1800" dirty="0" err="1"/>
              <a:t>bBound</a:t>
            </a:r>
            <a:r>
              <a:rPr lang="en-US" sz="1800" dirty="0"/>
              <a:t>/(R/N) + 1)        [ for BLS12-377, R/N</a:t>
            </a:r>
            <a:r>
              <a:rPr lang="en-US" sz="1800"/>
              <a:t>&gt;152, </a:t>
            </a:r>
            <a:r>
              <a:rPr lang="en-US" sz="1800" dirty="0"/>
              <a:t>thus… ]</a:t>
            </a:r>
          </a:p>
          <a:p>
            <a:pPr marL="0" indent="0">
              <a:buNone/>
            </a:pPr>
            <a:r>
              <a:rPr lang="en-US" sz="1800" dirty="0"/>
              <a:t>				&lt; (</a:t>
            </a:r>
            <a:r>
              <a:rPr lang="en-US" sz="1800" dirty="0" err="1"/>
              <a:t>aBound</a:t>
            </a:r>
            <a:r>
              <a:rPr lang="en-US" sz="1800" dirty="0"/>
              <a:t>*</a:t>
            </a:r>
            <a:r>
              <a:rPr lang="en-US" sz="1800" dirty="0" err="1"/>
              <a:t>bBound</a:t>
            </a:r>
            <a:r>
              <a:rPr lang="en-US" sz="1800" dirty="0"/>
              <a:t>/152 + 1)*N </a:t>
            </a:r>
          </a:p>
          <a:p>
            <a:pPr marL="0" indent="0">
              <a:buNone/>
            </a:pPr>
            <a:endParaRPr lang="en-US" sz="1800" dirty="0"/>
          </a:p>
          <a:p>
            <a:pPr marL="0" indent="0">
              <a:buNone/>
            </a:pPr>
            <a:r>
              <a:rPr lang="en-US" sz="1800" dirty="0"/>
              <a:t>We state the bounds in terms of multiples of N, therefore:</a:t>
            </a:r>
          </a:p>
          <a:p>
            <a:pPr marL="0" indent="0">
              <a:buNone/>
            </a:pPr>
            <a:r>
              <a:rPr lang="en-US" sz="1800" b="1" i="1" dirty="0"/>
              <a:t>       </a:t>
            </a:r>
            <a:r>
              <a:rPr lang="en-US" sz="1800" b="1" i="1" dirty="0" err="1"/>
              <a:t>montMulBound</a:t>
            </a:r>
            <a:r>
              <a:rPr lang="en-US" sz="1800" dirty="0"/>
              <a:t>(</a:t>
            </a:r>
            <a:r>
              <a:rPr lang="en-US" sz="1800" dirty="0" err="1"/>
              <a:t>aBound</a:t>
            </a:r>
            <a:r>
              <a:rPr lang="en-US" sz="1800" dirty="0"/>
              <a:t>, </a:t>
            </a:r>
            <a:r>
              <a:rPr lang="en-US" sz="1800" dirty="0" err="1"/>
              <a:t>bBound</a:t>
            </a:r>
            <a:r>
              <a:rPr lang="en-US" sz="1800" dirty="0"/>
              <a:t>) = </a:t>
            </a:r>
            <a:r>
              <a:rPr lang="en-US" sz="1800" dirty="0">
                <a:solidFill>
                  <a:srgbClr val="00B050"/>
                </a:solidFill>
              </a:rPr>
              <a:t>(</a:t>
            </a:r>
            <a:r>
              <a:rPr lang="en-US" sz="1800" dirty="0" err="1">
                <a:solidFill>
                  <a:srgbClr val="00B050"/>
                </a:solidFill>
              </a:rPr>
              <a:t>aBound</a:t>
            </a:r>
            <a:r>
              <a:rPr lang="en-US" sz="1800" dirty="0">
                <a:solidFill>
                  <a:srgbClr val="00B050"/>
                </a:solidFill>
              </a:rPr>
              <a:t>*</a:t>
            </a:r>
            <a:r>
              <a:rPr lang="en-US" sz="1800" dirty="0" err="1">
                <a:solidFill>
                  <a:srgbClr val="00B050"/>
                </a:solidFill>
              </a:rPr>
              <a:t>bBound</a:t>
            </a:r>
            <a:r>
              <a:rPr lang="en-US" sz="1800" dirty="0">
                <a:solidFill>
                  <a:srgbClr val="00B050"/>
                </a:solidFill>
              </a:rPr>
              <a:t>/152) + 1</a:t>
            </a:r>
            <a:br>
              <a:rPr lang="en-US" sz="1800" dirty="0">
                <a:solidFill>
                  <a:srgbClr val="00B050"/>
                </a:solidFill>
              </a:rPr>
            </a:br>
            <a:endParaRPr lang="en-US" sz="2000" dirty="0">
              <a:solidFill>
                <a:srgbClr val="00B050"/>
              </a:solidFill>
            </a:endParaRPr>
          </a:p>
          <a:p>
            <a:pPr marL="0" indent="0">
              <a:buNone/>
            </a:pPr>
            <a:r>
              <a:rPr lang="en-US" sz="2000" dirty="0"/>
              <a:t>Note, </a:t>
            </a:r>
            <a:r>
              <a:rPr lang="en-US" sz="2000" b="1" i="1" dirty="0" err="1"/>
              <a:t>montMulBound</a:t>
            </a:r>
            <a:r>
              <a:rPr lang="en-US" sz="2000" dirty="0"/>
              <a:t>(7.4, 8.3) = 1.41, is considerably smaller than 7.4 or 8.3.  Contrary to what one might expect, </a:t>
            </a:r>
            <a:r>
              <a:rPr lang="en-US" sz="2000" dirty="0" err="1"/>
              <a:t>MontMul</a:t>
            </a:r>
            <a:r>
              <a:rPr lang="en-US" sz="2000" dirty="0"/>
              <a:t> shrinks the bounds!</a:t>
            </a:r>
          </a:p>
          <a:p>
            <a:pPr marL="0" indent="0">
              <a:buNone/>
            </a:pPr>
            <a:endParaRPr lang="en-US" sz="2000" dirty="0"/>
          </a:p>
        </p:txBody>
      </p:sp>
    </p:spTree>
    <p:extLst>
      <p:ext uri="{BB962C8B-B14F-4D97-AF65-F5344CB8AC3E}">
        <p14:creationId xmlns:p14="http://schemas.microsoft.com/office/powerpoint/2010/main" val="620453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Correction-less EC Algorithms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572768"/>
            <a:ext cx="10515600" cy="5059679"/>
          </a:xfrm>
        </p:spPr>
        <p:txBody>
          <a:bodyPr>
            <a:normAutofit lnSpcReduction="10000"/>
          </a:bodyPr>
          <a:lstStyle/>
          <a:p>
            <a:pPr marL="0" indent="0">
              <a:buNone/>
            </a:pPr>
            <a:r>
              <a:rPr lang="en-US" sz="1600" dirty="0">
                <a:latin typeface="Consolas" panose="020B0609020204030204" pitchFamily="49" charset="0"/>
              </a:rPr>
              <a:t>Process to accumulate XYZZ (X1, Y1, ZZ1, ZZZ1) an affine points (X2, Y2):</a:t>
            </a:r>
          </a:p>
          <a:p>
            <a:pPr marL="0" indent="0">
              <a:buNone/>
            </a:pPr>
            <a:r>
              <a:rPr lang="en-US" sz="1600" dirty="0">
                <a:solidFill>
                  <a:srgbClr val="FF0000"/>
                </a:solidFill>
                <a:latin typeface="Consolas" panose="020B0609020204030204" pitchFamily="49" charset="0"/>
              </a:rPr>
              <a:t>    // Input asserts / requirements:</a:t>
            </a:r>
            <a:br>
              <a:rPr lang="en-US" sz="1600" dirty="0">
                <a:solidFill>
                  <a:srgbClr val="FF0000"/>
                </a:solidFill>
                <a:latin typeface="Consolas" panose="020B0609020204030204" pitchFamily="49" charset="0"/>
              </a:rPr>
            </a:br>
            <a:r>
              <a:rPr lang="en-US" sz="1600" dirty="0">
                <a:solidFill>
                  <a:srgbClr val="FF0000"/>
                </a:solidFill>
                <a:latin typeface="Consolas" panose="020B0609020204030204" pitchFamily="49" charset="0"/>
              </a:rPr>
              <a:t>    //   X1 &lt;= 6N, Y1 &lt;= 4N, ZZ1 &lt;= 2N, ZZZ1 &lt;= 2N</a:t>
            </a:r>
            <a:br>
              <a:rPr lang="en-US" sz="1600" dirty="0">
                <a:solidFill>
                  <a:srgbClr val="FF0000"/>
                </a:solidFill>
                <a:latin typeface="Consolas" panose="020B0609020204030204" pitchFamily="49" charset="0"/>
              </a:rPr>
            </a:br>
            <a:r>
              <a:rPr lang="en-US" sz="1600" dirty="0">
                <a:solidFill>
                  <a:srgbClr val="FF0000"/>
                </a:solidFill>
                <a:latin typeface="Consolas" panose="020B0609020204030204" pitchFamily="49" charset="0"/>
              </a:rPr>
              <a:t>    //   X2 &lt;= 1N, Y2 &lt;= 1N</a:t>
            </a:r>
            <a:br>
              <a:rPr lang="en-US" sz="1600" dirty="0">
                <a:solidFill>
                  <a:srgbClr val="FF0000"/>
                </a:solidFill>
                <a:latin typeface="Consolas" panose="020B0609020204030204" pitchFamily="49" charset="0"/>
              </a:rPr>
            </a:br>
            <a:endParaRPr lang="en-US" sz="1600" dirty="0">
              <a:solidFill>
                <a:srgbClr val="FF0000"/>
              </a:solidFill>
              <a:latin typeface="Consolas" panose="020B0609020204030204" pitchFamily="49" charset="0"/>
            </a:endParaRPr>
          </a:p>
          <a:p>
            <a:pPr marL="0" indent="0">
              <a:lnSpc>
                <a:spcPct val="100000"/>
              </a:lnSpc>
              <a:spcBef>
                <a:spcPts val="600"/>
              </a:spcBef>
              <a:buNone/>
            </a:pPr>
            <a:r>
              <a:rPr lang="en-US" sz="1600" dirty="0">
                <a:latin typeface="Consolas" panose="020B0609020204030204" pitchFamily="49" charset="0"/>
              </a:rPr>
              <a:t>    U2 = X2 * ZZ1;		   // 1*2/152+1 = 1.02           </a:t>
            </a:r>
            <a:r>
              <a:rPr lang="en-US" sz="1600" dirty="0">
                <a:solidFill>
                  <a:srgbClr val="00B050"/>
                </a:solidFill>
                <a:latin typeface="Consolas" panose="020B0609020204030204" pitchFamily="49" charset="0"/>
              </a:rPr>
              <a:t>//  U2  &lt;= 1.02 N</a:t>
            </a:r>
            <a:br>
              <a:rPr lang="en-US" sz="1600" dirty="0">
                <a:latin typeface="Consolas" panose="020B0609020204030204" pitchFamily="49" charset="0"/>
              </a:rPr>
            </a:br>
            <a:r>
              <a:rPr lang="en-US" sz="1600" dirty="0">
                <a:latin typeface="Consolas" panose="020B0609020204030204" pitchFamily="49" charset="0"/>
              </a:rPr>
              <a:t>    S2 = Y2 * ZZZ1;		   // 1*2/152+1 = 1.02           </a:t>
            </a:r>
            <a:r>
              <a:rPr lang="en-US" sz="1600" dirty="0">
                <a:solidFill>
                  <a:srgbClr val="00B050"/>
                </a:solidFill>
                <a:latin typeface="Consolas" panose="020B0609020204030204" pitchFamily="49" charset="0"/>
              </a:rPr>
              <a:t>//  S2  &lt;= 1.02 N</a:t>
            </a:r>
            <a:br>
              <a:rPr lang="en-US" sz="1600" dirty="0">
                <a:latin typeface="Consolas" panose="020B0609020204030204" pitchFamily="49" charset="0"/>
              </a:rPr>
            </a:br>
            <a:r>
              <a:rPr lang="en-US" sz="1600" dirty="0">
                <a:latin typeface="Consolas" panose="020B0609020204030204" pitchFamily="49" charset="0"/>
              </a:rPr>
              <a:t>    P = U2 – X1 </a:t>
            </a:r>
            <a:r>
              <a:rPr lang="en-US" sz="1600" dirty="0">
                <a:solidFill>
                  <a:srgbClr val="0070C0"/>
                </a:solidFill>
                <a:latin typeface="Consolas" panose="020B0609020204030204" pitchFamily="49" charset="0"/>
              </a:rPr>
              <a:t>+ 6N</a:t>
            </a:r>
            <a:r>
              <a:rPr lang="en-US" sz="1600" dirty="0">
                <a:latin typeface="Consolas" panose="020B0609020204030204" pitchFamily="49" charset="0"/>
              </a:rPr>
              <a:t>; 		   // 1.02 + 6                   </a:t>
            </a:r>
            <a:r>
              <a:rPr lang="en-US" sz="1600" dirty="0">
                <a:solidFill>
                  <a:srgbClr val="00B050"/>
                </a:solidFill>
                <a:latin typeface="Consolas" panose="020B0609020204030204" pitchFamily="49" charset="0"/>
              </a:rPr>
              <a:t>//   P  &lt;= 7.02 N</a:t>
            </a:r>
            <a:br>
              <a:rPr lang="en-US" sz="1600" dirty="0">
                <a:latin typeface="Consolas" panose="020B0609020204030204" pitchFamily="49" charset="0"/>
              </a:rPr>
            </a:br>
            <a:r>
              <a:rPr lang="en-US" sz="1600" dirty="0">
                <a:latin typeface="Consolas" panose="020B0609020204030204" pitchFamily="49" charset="0"/>
              </a:rPr>
              <a:t>    R = S2 – Y1</a:t>
            </a:r>
            <a:r>
              <a:rPr lang="en-US" sz="1600" dirty="0">
                <a:solidFill>
                  <a:srgbClr val="0070C0"/>
                </a:solidFill>
                <a:latin typeface="Consolas" panose="020B0609020204030204" pitchFamily="49" charset="0"/>
              </a:rPr>
              <a:t> + 4N</a:t>
            </a:r>
            <a:r>
              <a:rPr lang="en-US" sz="1600" dirty="0">
                <a:latin typeface="Consolas" panose="020B0609020204030204" pitchFamily="49" charset="0"/>
              </a:rPr>
              <a:t>;		   // 1.02 + 4                   </a:t>
            </a:r>
            <a:r>
              <a:rPr lang="en-US" sz="1600" dirty="0">
                <a:solidFill>
                  <a:srgbClr val="00B050"/>
                </a:solidFill>
                <a:latin typeface="Consolas" panose="020B0609020204030204" pitchFamily="49" charset="0"/>
              </a:rPr>
              <a:t>//   R  &lt;= 5.02 N</a:t>
            </a:r>
            <a:br>
              <a:rPr lang="en-US" sz="1600" dirty="0">
                <a:latin typeface="Consolas" panose="020B0609020204030204" pitchFamily="49" charset="0"/>
              </a:rPr>
            </a:br>
            <a:r>
              <a:rPr lang="en-US" sz="1600" dirty="0">
                <a:latin typeface="Consolas" panose="020B0609020204030204" pitchFamily="49" charset="0"/>
              </a:rPr>
              <a:t>    PP = P</a:t>
            </a:r>
            <a:r>
              <a:rPr lang="en-US" sz="1600" baseline="30000" dirty="0">
                <a:latin typeface="Consolas" panose="020B0609020204030204" pitchFamily="49" charset="0"/>
              </a:rPr>
              <a:t>2</a:t>
            </a:r>
            <a:r>
              <a:rPr lang="en-US" sz="1600" dirty="0">
                <a:latin typeface="Consolas" panose="020B0609020204030204" pitchFamily="49" charset="0"/>
              </a:rPr>
              <a:t>; 			   // 7.02^2/152+1 = 1.33        </a:t>
            </a:r>
            <a:r>
              <a:rPr lang="en-US" sz="1600" dirty="0">
                <a:solidFill>
                  <a:srgbClr val="00B050"/>
                </a:solidFill>
                <a:latin typeface="Consolas" panose="020B0609020204030204" pitchFamily="49" charset="0"/>
              </a:rPr>
              <a:t>//  PP  &lt;= 1.33 N</a:t>
            </a:r>
            <a:br>
              <a:rPr lang="en-US" sz="1600" dirty="0">
                <a:latin typeface="Consolas" panose="020B0609020204030204" pitchFamily="49" charset="0"/>
              </a:rPr>
            </a:br>
            <a:r>
              <a:rPr lang="en-US" sz="1600" dirty="0">
                <a:latin typeface="Consolas" panose="020B0609020204030204" pitchFamily="49" charset="0"/>
              </a:rPr>
              <a:t>    PPP = P * PP;		   // 7.02*1.33/152+1 = 1.07     </a:t>
            </a:r>
            <a:r>
              <a:rPr lang="en-US" sz="1600" dirty="0">
                <a:solidFill>
                  <a:srgbClr val="00B050"/>
                </a:solidFill>
                <a:latin typeface="Consolas" panose="020B0609020204030204" pitchFamily="49" charset="0"/>
              </a:rPr>
              <a:t>// PPP  &lt;= 1.07 N</a:t>
            </a:r>
            <a:br>
              <a:rPr lang="en-US" sz="1600" dirty="0">
                <a:latin typeface="Consolas" panose="020B0609020204030204" pitchFamily="49" charset="0"/>
              </a:rPr>
            </a:br>
            <a:r>
              <a:rPr lang="en-US" sz="1600" dirty="0">
                <a:latin typeface="Consolas" panose="020B0609020204030204" pitchFamily="49" charset="0"/>
              </a:rPr>
              <a:t>    Q = X1 * PP;			   // 6*1.33/152+1 = 1.06        </a:t>
            </a:r>
            <a:r>
              <a:rPr lang="en-US" sz="1600" dirty="0">
                <a:solidFill>
                  <a:srgbClr val="00B050"/>
                </a:solidFill>
                <a:latin typeface="Consolas" panose="020B0609020204030204" pitchFamily="49" charset="0"/>
              </a:rPr>
              <a:t>//   Q  &lt;= 1.06 N</a:t>
            </a:r>
            <a:br>
              <a:rPr lang="en-US" sz="1600" dirty="0">
                <a:latin typeface="Consolas" panose="020B0609020204030204" pitchFamily="49" charset="0"/>
              </a:rPr>
            </a:br>
            <a:r>
              <a:rPr lang="en-US" sz="1600" dirty="0">
                <a:latin typeface="Consolas" panose="020B0609020204030204" pitchFamily="49" charset="0"/>
              </a:rPr>
              <a:t>    X3 = R</a:t>
            </a:r>
            <a:r>
              <a:rPr lang="en-US" sz="1600" baseline="30000" dirty="0">
                <a:latin typeface="Consolas" panose="020B0609020204030204" pitchFamily="49" charset="0"/>
              </a:rPr>
              <a:t>2</a:t>
            </a:r>
            <a:r>
              <a:rPr lang="en-US" sz="1600" dirty="0">
                <a:latin typeface="Consolas" panose="020B0609020204030204" pitchFamily="49" charset="0"/>
              </a:rPr>
              <a:t> – (PPP + 2*Q)</a:t>
            </a:r>
            <a:r>
              <a:rPr lang="en-US" sz="1600" dirty="0">
                <a:solidFill>
                  <a:srgbClr val="0070C0"/>
                </a:solidFill>
                <a:latin typeface="Consolas" panose="020B0609020204030204" pitchFamily="49" charset="0"/>
              </a:rPr>
              <a:t> + 4N</a:t>
            </a:r>
            <a:r>
              <a:rPr lang="en-US" sz="1600" dirty="0">
                <a:latin typeface="Consolas" panose="020B0609020204030204" pitchFamily="49" charset="0"/>
              </a:rPr>
              <a:t>;	   // 5.02^2/152+1+4 = 5.17      </a:t>
            </a:r>
            <a:r>
              <a:rPr lang="en-US" sz="1600" dirty="0">
                <a:solidFill>
                  <a:srgbClr val="00B050"/>
                </a:solidFill>
                <a:latin typeface="Consolas" panose="020B0609020204030204" pitchFamily="49" charset="0"/>
              </a:rPr>
              <a:t>//  X3  &lt;= 5.17 N</a:t>
            </a:r>
            <a:br>
              <a:rPr lang="en-US" sz="1600" dirty="0">
                <a:latin typeface="Consolas" panose="020B0609020204030204" pitchFamily="49" charset="0"/>
              </a:rPr>
            </a:br>
            <a:r>
              <a:rPr lang="en-US" sz="1600" dirty="0">
                <a:latin typeface="Consolas" panose="020B0609020204030204" pitchFamily="49" charset="0"/>
              </a:rPr>
              <a:t>    YP = Y1*PPP;			   // 4*1.07/152+1 = 1.03        </a:t>
            </a:r>
            <a:r>
              <a:rPr lang="en-US" sz="1600" dirty="0">
                <a:solidFill>
                  <a:srgbClr val="00B050"/>
                </a:solidFill>
                <a:latin typeface="Consolas" panose="020B0609020204030204" pitchFamily="49" charset="0"/>
              </a:rPr>
              <a:t>//  YP  &lt;= 1.03 N</a:t>
            </a:r>
            <a:br>
              <a:rPr lang="en-US" sz="1600" dirty="0">
                <a:latin typeface="Consolas" panose="020B0609020204030204" pitchFamily="49" charset="0"/>
              </a:rPr>
            </a:br>
            <a:r>
              <a:rPr lang="en-US" sz="1600" dirty="0">
                <a:latin typeface="Consolas" panose="020B0609020204030204" pitchFamily="49" charset="0"/>
              </a:rPr>
              <a:t>    Y3 = R*(Q - X3 </a:t>
            </a:r>
            <a:r>
              <a:rPr lang="en-US" sz="1600" dirty="0">
                <a:solidFill>
                  <a:srgbClr val="0070C0"/>
                </a:solidFill>
                <a:latin typeface="Consolas" panose="020B0609020204030204" pitchFamily="49" charset="0"/>
              </a:rPr>
              <a:t>+ 6N</a:t>
            </a:r>
            <a:r>
              <a:rPr lang="en-US" sz="1600" dirty="0">
                <a:latin typeface="Consolas" panose="020B0609020204030204" pitchFamily="49" charset="0"/>
              </a:rPr>
              <a:t>) – YP </a:t>
            </a:r>
            <a:r>
              <a:rPr lang="en-US" sz="1600" dirty="0">
                <a:solidFill>
                  <a:srgbClr val="0070C0"/>
                </a:solidFill>
                <a:latin typeface="Consolas" panose="020B0609020204030204" pitchFamily="49" charset="0"/>
              </a:rPr>
              <a:t>+ 2N</a:t>
            </a:r>
            <a:r>
              <a:rPr lang="en-US" sz="1600" dirty="0">
                <a:latin typeface="Consolas" panose="020B0609020204030204" pitchFamily="49" charset="0"/>
              </a:rPr>
              <a:t>; // 5.02*7.03/152+1+2 = 3.24   </a:t>
            </a:r>
            <a:r>
              <a:rPr lang="en-US" sz="1600" dirty="0">
                <a:solidFill>
                  <a:srgbClr val="00B050"/>
                </a:solidFill>
                <a:latin typeface="Consolas" panose="020B0609020204030204" pitchFamily="49" charset="0"/>
              </a:rPr>
              <a:t>//  Y3  &lt;= 3.24 N</a:t>
            </a:r>
            <a:br>
              <a:rPr lang="en-US" sz="1600" dirty="0">
                <a:latin typeface="Consolas" panose="020B0609020204030204" pitchFamily="49" charset="0"/>
              </a:rPr>
            </a:br>
            <a:r>
              <a:rPr lang="en-US" sz="1600" dirty="0">
                <a:latin typeface="Consolas" panose="020B0609020204030204" pitchFamily="49" charset="0"/>
              </a:rPr>
              <a:t>    ZZ3 = ZZ1 * PP;                 // 2*1.33/152+1 = 1.02        </a:t>
            </a:r>
            <a:r>
              <a:rPr lang="en-US" sz="1600" dirty="0">
                <a:solidFill>
                  <a:srgbClr val="00B050"/>
                </a:solidFill>
                <a:latin typeface="Consolas" panose="020B0609020204030204" pitchFamily="49" charset="0"/>
              </a:rPr>
              <a:t>// ZZ3  &lt;= 1.02 N</a:t>
            </a:r>
            <a:r>
              <a:rPr lang="en-US" sz="1600" dirty="0">
                <a:latin typeface="Consolas" panose="020B0609020204030204" pitchFamily="49" charset="0"/>
              </a:rPr>
              <a:t> </a:t>
            </a:r>
            <a:br>
              <a:rPr lang="en-US" sz="1600" dirty="0">
                <a:latin typeface="Consolas" panose="020B0609020204030204" pitchFamily="49" charset="0"/>
              </a:rPr>
            </a:br>
            <a:r>
              <a:rPr lang="en-US" sz="1600" dirty="0">
                <a:latin typeface="Consolas" panose="020B0609020204030204" pitchFamily="49" charset="0"/>
              </a:rPr>
              <a:t>    ZZZ3 = ZZZ1 * PPP;              // 2*1.07/152+1 = 1.02        </a:t>
            </a:r>
            <a:r>
              <a:rPr lang="en-US" sz="1600" dirty="0">
                <a:solidFill>
                  <a:srgbClr val="00B050"/>
                </a:solidFill>
                <a:latin typeface="Consolas" panose="020B0609020204030204" pitchFamily="49" charset="0"/>
              </a:rPr>
              <a:t>// ZZZ3 &lt;= 1.02 N</a:t>
            </a:r>
            <a:br>
              <a:rPr lang="en-US" sz="1600" dirty="0">
                <a:latin typeface="Consolas" panose="020B0609020204030204" pitchFamily="49" charset="0"/>
              </a:rPr>
            </a:br>
            <a:endParaRPr lang="en-US" sz="1600" dirty="0">
              <a:latin typeface="Consolas" panose="020B0609020204030204" pitchFamily="49" charset="0"/>
            </a:endParaRPr>
          </a:p>
          <a:p>
            <a:pPr marL="0" indent="0">
              <a:lnSpc>
                <a:spcPct val="100000"/>
              </a:lnSpc>
              <a:spcBef>
                <a:spcPts val="600"/>
              </a:spcBef>
              <a:buNone/>
            </a:pPr>
            <a:r>
              <a:rPr lang="en-US" sz="1600" dirty="0">
                <a:solidFill>
                  <a:srgbClr val="FF0000"/>
                </a:solidFill>
                <a:latin typeface="Consolas" panose="020B0609020204030204" pitchFamily="49" charset="0"/>
              </a:rPr>
              <a:t>    // Output assertions:</a:t>
            </a:r>
            <a:br>
              <a:rPr lang="en-US" sz="1600" dirty="0">
                <a:solidFill>
                  <a:srgbClr val="FF0000"/>
                </a:solidFill>
                <a:latin typeface="Consolas" panose="020B0609020204030204" pitchFamily="49" charset="0"/>
              </a:rPr>
            </a:br>
            <a:r>
              <a:rPr lang="en-US" sz="1600" dirty="0">
                <a:solidFill>
                  <a:srgbClr val="FF0000"/>
                </a:solidFill>
                <a:latin typeface="Consolas" panose="020B0609020204030204" pitchFamily="49" charset="0"/>
              </a:rPr>
              <a:t>    //   X3 &lt;= 6N, Y3 &lt;= 4N, ZZ3 &lt;= 2N, ZZZ3 &lt;= 2N </a:t>
            </a:r>
            <a:br>
              <a:rPr lang="en-US" sz="1600" dirty="0">
                <a:solidFill>
                  <a:srgbClr val="FF0000"/>
                </a:solidFill>
                <a:latin typeface="Consolas" panose="020B0609020204030204" pitchFamily="49" charset="0"/>
              </a:rPr>
            </a:br>
            <a:r>
              <a:rPr lang="en-US" sz="1600" dirty="0">
                <a:solidFill>
                  <a:srgbClr val="FF0000"/>
                </a:solidFill>
                <a:latin typeface="Consolas" panose="020B0609020204030204" pitchFamily="49" charset="0"/>
              </a:rPr>
              <a:t>    //   Output assertions match input requirements!!</a:t>
            </a:r>
          </a:p>
        </p:txBody>
      </p:sp>
    </p:spTree>
    <p:extLst>
      <p:ext uri="{BB962C8B-B14F-4D97-AF65-F5344CB8AC3E}">
        <p14:creationId xmlns:p14="http://schemas.microsoft.com/office/powerpoint/2010/main" val="4142103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GPU Specific Optimizations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lstStyle/>
          <a:p>
            <a:r>
              <a:rPr lang="en-US" dirty="0"/>
              <a:t>Use 384 threads per SM (this requires careful register usage management)</a:t>
            </a:r>
          </a:p>
          <a:p>
            <a:r>
              <a:rPr lang="en-US" dirty="0"/>
              <a:t>Use state machines to avoid thrashing the instruction cache</a:t>
            </a:r>
          </a:p>
          <a:p>
            <a:r>
              <a:rPr lang="en-US" dirty="0"/>
              <a:t>Overlap compute and CPU -&gt; GPU copy using GPU streams</a:t>
            </a:r>
          </a:p>
          <a:p>
            <a:r>
              <a:rPr lang="en-US" dirty="0"/>
              <a:t>Matter Labs:  For the first MSM, break it into two MSMs of ¼ the size and remaining ¾ for better compute/copy overlap.</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32699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2997642"/>
            <a:ext cx="10515600" cy="1793814"/>
          </a:xfrm>
        </p:spPr>
        <p:txBody>
          <a:bodyPr>
            <a:normAutofit/>
          </a:bodyPr>
          <a:lstStyle/>
          <a:p>
            <a:pPr marL="0" indent="0" algn="ctr">
              <a:buNone/>
            </a:pPr>
            <a:r>
              <a:rPr lang="en-US" sz="4000" b="1" i="1" dirty="0"/>
              <a:t>Algorithmic Optimizations</a:t>
            </a:r>
          </a:p>
          <a:p>
            <a:pPr marL="0" indent="0" algn="ctr">
              <a:buNone/>
            </a:pPr>
            <a:r>
              <a:rPr lang="en-US" sz="4000" i="1" dirty="0"/>
              <a:t>WASM Implementation</a:t>
            </a:r>
          </a:p>
        </p:txBody>
      </p:sp>
    </p:spTree>
    <p:extLst>
      <p:ext uri="{BB962C8B-B14F-4D97-AF65-F5344CB8AC3E}">
        <p14:creationId xmlns:p14="http://schemas.microsoft.com/office/powerpoint/2010/main" val="127720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Multi-Scalar Multiplication (MSM)</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011168"/>
          </a:xfrm>
        </p:spPr>
        <p:txBody>
          <a:bodyPr>
            <a:normAutofit/>
          </a:bodyPr>
          <a:lstStyle/>
          <a:p>
            <a:pPr marL="0" indent="0">
              <a:buNone/>
            </a:pPr>
            <a:r>
              <a:rPr lang="en-US" dirty="0"/>
              <a:t>Given a cyclic group </a:t>
            </a:r>
            <a:r>
              <a:rPr lang="en-US" i="1" dirty="0"/>
              <a:t>G</a:t>
            </a:r>
            <a:r>
              <a:rPr lang="en-US" dirty="0"/>
              <a:t>, and </a:t>
            </a:r>
            <a:r>
              <a:rPr lang="en-US" i="1" dirty="0"/>
              <a:t>n</a:t>
            </a:r>
            <a:r>
              <a:rPr lang="en-US" dirty="0"/>
              <a:t> group elements, </a:t>
            </a:r>
            <a:r>
              <a:rPr lang="en-US" i="1" dirty="0"/>
              <a:t>G</a:t>
            </a:r>
            <a:r>
              <a:rPr lang="en-US" i="1" baseline="-25000" dirty="0"/>
              <a:t>1</a:t>
            </a:r>
            <a:r>
              <a:rPr lang="en-US" i="1" dirty="0"/>
              <a:t>,…,</a:t>
            </a:r>
            <a:r>
              <a:rPr lang="en-US" i="1" dirty="0" err="1"/>
              <a:t>G</a:t>
            </a:r>
            <a:r>
              <a:rPr lang="en-US" i="1" baseline="-25000" dirty="0" err="1"/>
              <a:t>n</a:t>
            </a:r>
            <a:r>
              <a:rPr lang="en-US" i="1" dirty="0"/>
              <a:t> </a:t>
            </a:r>
            <a:r>
              <a:rPr lang="en-US" dirty="0"/>
              <a:t>and </a:t>
            </a:r>
            <a:r>
              <a:rPr lang="en-US" i="1" dirty="0"/>
              <a:t>n</a:t>
            </a:r>
            <a:r>
              <a:rPr lang="en-US" dirty="0"/>
              <a:t> integers values, </a:t>
            </a:r>
            <a:r>
              <a:rPr lang="en-US" i="1" dirty="0"/>
              <a:t>s</a:t>
            </a:r>
            <a:r>
              <a:rPr lang="en-US" i="1" baseline="-25000" dirty="0"/>
              <a:t>1</a:t>
            </a:r>
            <a:r>
              <a:rPr lang="en-US" i="1" dirty="0"/>
              <a:t>,…,</a:t>
            </a:r>
            <a:r>
              <a:rPr lang="en-US" i="1" dirty="0" err="1"/>
              <a:t>s</a:t>
            </a:r>
            <a:r>
              <a:rPr lang="en-US" i="1" baseline="-25000" dirty="0" err="1"/>
              <a:t>n</a:t>
            </a:r>
            <a:r>
              <a:rPr lang="en-US" dirty="0"/>
              <a:t> between 0 and |</a:t>
            </a:r>
            <a:r>
              <a:rPr lang="en-US" i="1" dirty="0"/>
              <a:t>G</a:t>
            </a:r>
            <a:r>
              <a:rPr lang="en-US" dirty="0"/>
              <a:t>|, compute</a:t>
            </a:r>
            <a:r>
              <a:rPr lang="en-US" i="1" dirty="0"/>
              <a:t>:</a:t>
            </a:r>
          </a:p>
          <a:p>
            <a:pPr marL="0" indent="0">
              <a:lnSpc>
                <a:spcPct val="150000"/>
              </a:lnSpc>
              <a:buNone/>
            </a:pPr>
            <a:r>
              <a:rPr lang="en-US" dirty="0"/>
              <a:t>	MSM = </a:t>
            </a:r>
            <a:r>
              <a:rPr lang="en-US" i="1" dirty="0"/>
              <a:t>s</a:t>
            </a:r>
            <a:r>
              <a:rPr lang="en-US" i="1" baseline="-25000" dirty="0"/>
              <a:t>1</a:t>
            </a:r>
            <a:r>
              <a:rPr lang="en-US" i="1" dirty="0"/>
              <a:t>G</a:t>
            </a:r>
            <a:r>
              <a:rPr lang="en-US" i="1" baseline="-25000" dirty="0"/>
              <a:t>1</a:t>
            </a:r>
            <a:r>
              <a:rPr lang="en-US" dirty="0"/>
              <a:t> + </a:t>
            </a:r>
            <a:r>
              <a:rPr lang="en-US" i="1" dirty="0"/>
              <a:t>s</a:t>
            </a:r>
            <a:r>
              <a:rPr lang="en-US" i="1" baseline="-25000" dirty="0"/>
              <a:t>2</a:t>
            </a:r>
            <a:r>
              <a:rPr lang="en-US" i="1" dirty="0"/>
              <a:t>G</a:t>
            </a:r>
            <a:r>
              <a:rPr lang="en-US" i="1" baseline="-25000" dirty="0"/>
              <a:t>2</a:t>
            </a:r>
            <a:r>
              <a:rPr lang="en-US" dirty="0"/>
              <a:t> + … + </a:t>
            </a:r>
            <a:r>
              <a:rPr lang="en-US" i="1" dirty="0" err="1"/>
              <a:t>s</a:t>
            </a:r>
            <a:r>
              <a:rPr lang="en-US" i="1" baseline="-25000" dirty="0" err="1"/>
              <a:t>n</a:t>
            </a:r>
            <a:r>
              <a:rPr lang="en-US" i="1" dirty="0" err="1"/>
              <a:t>G</a:t>
            </a:r>
            <a:r>
              <a:rPr lang="en-US" i="1" baseline="-25000" dirty="0" err="1"/>
              <a:t>n</a:t>
            </a:r>
            <a:endParaRPr lang="en-US" i="1" baseline="-25000" dirty="0"/>
          </a:p>
          <a:p>
            <a:pPr marL="0" indent="0">
              <a:buNone/>
            </a:pPr>
            <a:endParaRPr lang="en-US" dirty="0"/>
          </a:p>
        </p:txBody>
      </p:sp>
    </p:spTree>
    <p:extLst>
      <p:ext uri="{BB962C8B-B14F-4D97-AF65-F5344CB8AC3E}">
        <p14:creationId xmlns:p14="http://schemas.microsoft.com/office/powerpoint/2010/main" val="5877566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err="1"/>
              <a:t>ZPrize</a:t>
            </a:r>
            <a:r>
              <a:rPr lang="en-US" dirty="0"/>
              <a:t> – WASM MSM Competition </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4713923"/>
          </a:xfrm>
        </p:spPr>
        <p:txBody>
          <a:bodyPr>
            <a:normAutofit/>
          </a:bodyPr>
          <a:lstStyle/>
          <a:p>
            <a:pPr marL="514350" indent="-514350">
              <a:buFont typeface="+mj-lt"/>
              <a:buAutoNum type="arabicPeriod"/>
            </a:pPr>
            <a:r>
              <a:rPr lang="en-US" dirty="0"/>
              <a:t>Generates random MSM problems that range in size from 2^12 to 2^18.</a:t>
            </a:r>
          </a:p>
          <a:p>
            <a:pPr marL="514350" indent="-514350">
              <a:buFont typeface="+mj-lt"/>
              <a:buAutoNum type="arabicPeriod"/>
            </a:pPr>
            <a:r>
              <a:rPr lang="en-US" dirty="0"/>
              <a:t>Uses BLS12-381, with b=255.</a:t>
            </a:r>
          </a:p>
          <a:p>
            <a:pPr marL="514350" indent="-514350">
              <a:buFont typeface="+mj-lt"/>
              <a:buAutoNum type="arabicPeriod"/>
            </a:pPr>
            <a:r>
              <a:rPr lang="en-US" dirty="0"/>
              <a:t>Score is the average speed-up of the submitted code over the provided baseline code running on Chrome (v96).</a:t>
            </a:r>
          </a:p>
          <a:p>
            <a:pPr marL="514350" indent="-514350">
              <a:buFont typeface="+mj-lt"/>
              <a:buAutoNum type="arabicPeriod"/>
            </a:pPr>
            <a:r>
              <a:rPr lang="en-US" dirty="0"/>
              <a:t>No WASM vector ops, only allowed to use a single thread</a:t>
            </a:r>
          </a:p>
          <a:p>
            <a:pPr marL="0" indent="0">
              <a:buNone/>
            </a:pPr>
            <a:endParaRPr lang="en-US" dirty="0"/>
          </a:p>
        </p:txBody>
      </p:sp>
    </p:spTree>
    <p:extLst>
      <p:ext uri="{BB962C8B-B14F-4D97-AF65-F5344CB8AC3E}">
        <p14:creationId xmlns:p14="http://schemas.microsoft.com/office/powerpoint/2010/main" val="16284355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Approach</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4713923"/>
          </a:xfrm>
        </p:spPr>
        <p:txBody>
          <a:bodyPr>
            <a:normAutofit/>
          </a:bodyPr>
          <a:lstStyle/>
          <a:p>
            <a:r>
              <a:rPr lang="en-US" dirty="0"/>
              <a:t>Bucket method, c is chosen empirically based on MSM size</a:t>
            </a:r>
          </a:p>
          <a:p>
            <a:r>
              <a:rPr lang="en-US" dirty="0"/>
              <a:t>Endomorphisms:  signed digits and cube root of one</a:t>
            </a:r>
          </a:p>
          <a:p>
            <a:r>
              <a:rPr lang="en-US" dirty="0"/>
              <a:t>Use the </a:t>
            </a:r>
            <a:r>
              <a:rPr lang="en-US" dirty="0" err="1"/>
              <a:t>sP</a:t>
            </a:r>
            <a:r>
              <a:rPr lang="en-US" dirty="0"/>
              <a:t>=(-s)(-P) trick when c evenly divides b</a:t>
            </a:r>
          </a:p>
          <a:p>
            <a:r>
              <a:rPr lang="en-US" dirty="0"/>
              <a:t>Use batched affine point accumulators for both the accumulator phase and the reduction phase.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591753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Affine Point Accumulation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1706880" y="2206752"/>
            <a:ext cx="10082784" cy="3970211"/>
          </a:xfrm>
        </p:spPr>
        <p:txBody>
          <a:bodyPr>
            <a:normAutofit/>
          </a:bodyPr>
          <a:lstStyle/>
          <a:p>
            <a:pPr marL="0" indent="0">
              <a:buNone/>
            </a:pPr>
            <a:r>
              <a:rPr lang="en-US" sz="1600" dirty="0">
                <a:latin typeface="Consolas" panose="020B0609020204030204" pitchFamily="49" charset="0"/>
              </a:rPr>
              <a:t>Process to add two affine points (X1, Y1) and (X2, Y2):</a:t>
            </a:r>
          </a:p>
          <a:p>
            <a:pPr marL="0" indent="0">
              <a:lnSpc>
                <a:spcPct val="150000"/>
              </a:lnSpc>
              <a:spcBef>
                <a:spcPts val="600"/>
              </a:spcBef>
              <a:buNone/>
            </a:pPr>
            <a:r>
              <a:rPr lang="en-US" sz="1600" dirty="0">
                <a:latin typeface="Consolas" panose="020B0609020204030204" pitchFamily="49" charset="0"/>
              </a:rPr>
              <a:t>    D = X1 – X2;			</a:t>
            </a:r>
            <a:r>
              <a:rPr lang="en-US" sz="1600" dirty="0">
                <a:solidFill>
                  <a:srgbClr val="00B050"/>
                </a:solidFill>
                <a:latin typeface="Consolas" panose="020B0609020204030204" pitchFamily="49" charset="0"/>
              </a:rPr>
              <a:t>// X1==X2 case requires special processing</a:t>
            </a:r>
          </a:p>
          <a:p>
            <a:pPr marL="0" indent="0">
              <a:spcBef>
                <a:spcPts val="600"/>
              </a:spcBef>
              <a:buNone/>
            </a:pPr>
            <a:r>
              <a:rPr lang="en-US" sz="1600" dirty="0">
                <a:latin typeface="Consolas" panose="020B0609020204030204" pitchFamily="49" charset="0"/>
              </a:rPr>
              <a:t>    I = D</a:t>
            </a:r>
            <a:r>
              <a:rPr lang="en-US" sz="1600" baseline="30000" dirty="0">
                <a:latin typeface="Consolas" panose="020B0609020204030204" pitchFamily="49" charset="0"/>
              </a:rPr>
              <a:t>-1</a:t>
            </a:r>
            <a:r>
              <a:rPr lang="en-US" sz="1600" dirty="0">
                <a:latin typeface="Consolas" panose="020B0609020204030204" pitchFamily="49" charset="0"/>
              </a:rPr>
              <a:t>;			</a:t>
            </a:r>
            <a:r>
              <a:rPr lang="en-US" sz="1600" dirty="0">
                <a:solidFill>
                  <a:srgbClr val="00B050"/>
                </a:solidFill>
                <a:latin typeface="Consolas" panose="020B0609020204030204" pitchFamily="49" charset="0"/>
              </a:rPr>
              <a:t>// inverse operation is very expensive</a:t>
            </a:r>
          </a:p>
          <a:p>
            <a:pPr marL="0" indent="0">
              <a:spcBef>
                <a:spcPts val="600"/>
              </a:spcBef>
              <a:buNone/>
            </a:pPr>
            <a:r>
              <a:rPr lang="en-US" sz="1600" dirty="0">
                <a:latin typeface="Consolas" panose="020B0609020204030204" pitchFamily="49" charset="0"/>
              </a:rPr>
              <a:t>    T = (Y1 – Y2) * I;</a:t>
            </a:r>
          </a:p>
          <a:p>
            <a:pPr marL="0" indent="0">
              <a:spcBef>
                <a:spcPts val="600"/>
              </a:spcBef>
              <a:buNone/>
            </a:pPr>
            <a:r>
              <a:rPr lang="en-US" sz="1600" dirty="0">
                <a:latin typeface="Consolas" panose="020B0609020204030204" pitchFamily="49" charset="0"/>
              </a:rPr>
              <a:t>    X3 = T</a:t>
            </a:r>
            <a:r>
              <a:rPr lang="en-US" sz="1600" baseline="30000" dirty="0">
                <a:latin typeface="Consolas" panose="020B0609020204030204" pitchFamily="49" charset="0"/>
              </a:rPr>
              <a:t>2</a:t>
            </a:r>
            <a:r>
              <a:rPr lang="en-US" sz="1600" dirty="0">
                <a:latin typeface="Consolas" panose="020B0609020204030204" pitchFamily="49" charset="0"/>
              </a:rPr>
              <a:t> + X1 + X2;</a:t>
            </a:r>
          </a:p>
          <a:p>
            <a:pPr marL="0" indent="0">
              <a:spcBef>
                <a:spcPts val="600"/>
              </a:spcBef>
              <a:buNone/>
            </a:pPr>
            <a:r>
              <a:rPr lang="en-US" sz="1600" dirty="0">
                <a:latin typeface="Consolas" panose="020B0609020204030204" pitchFamily="49" charset="0"/>
              </a:rPr>
              <a:t>    Y3 = T * (X2 – X3) – Y2;</a:t>
            </a:r>
          </a:p>
          <a:p>
            <a:pPr marL="0" indent="0">
              <a:spcBef>
                <a:spcPts val="600"/>
              </a:spcBef>
              <a:buNone/>
            </a:pPr>
            <a:r>
              <a:rPr lang="en-US" sz="1600" dirty="0">
                <a:latin typeface="Consolas" panose="020B0609020204030204" pitchFamily="49" charset="0"/>
              </a:rPr>
              <a:t>    return (X3, Y3);</a:t>
            </a:r>
          </a:p>
        </p:txBody>
      </p:sp>
      <p:sp>
        <p:nvSpPr>
          <p:cNvPr id="4" name="TextBox 3">
            <a:extLst>
              <a:ext uri="{FF2B5EF4-FFF2-40B4-BE49-F238E27FC236}">
                <a16:creationId xmlns:a16="http://schemas.microsoft.com/office/drawing/2014/main" id="{E6E2C06D-2D22-E2D4-0FFD-F3B6F166997E}"/>
              </a:ext>
            </a:extLst>
          </p:cNvPr>
          <p:cNvSpPr txBox="1"/>
          <p:nvPr/>
        </p:nvSpPr>
        <p:spPr>
          <a:xfrm>
            <a:off x="3584448" y="5681472"/>
            <a:ext cx="5338834" cy="369332"/>
          </a:xfrm>
          <a:prstGeom prst="rect">
            <a:avLst/>
          </a:prstGeom>
          <a:noFill/>
        </p:spPr>
        <p:txBody>
          <a:bodyPr wrap="none" rtlCol="0">
            <a:spAutoFit/>
          </a:bodyPr>
          <a:lstStyle/>
          <a:p>
            <a:r>
              <a:rPr lang="en-US" dirty="0">
                <a:solidFill>
                  <a:srgbClr val="FF0000"/>
                </a:solidFill>
              </a:rPr>
              <a:t>Expensive op count:  2 </a:t>
            </a:r>
            <a:r>
              <a:rPr lang="en-US" dirty="0" err="1">
                <a:solidFill>
                  <a:srgbClr val="FF0000"/>
                </a:solidFill>
              </a:rPr>
              <a:t>modmul</a:t>
            </a:r>
            <a:r>
              <a:rPr lang="en-US" dirty="0">
                <a:solidFill>
                  <a:srgbClr val="FF0000"/>
                </a:solidFill>
              </a:rPr>
              <a:t>, 1 </a:t>
            </a:r>
            <a:r>
              <a:rPr lang="en-US" dirty="0" err="1">
                <a:solidFill>
                  <a:srgbClr val="FF0000"/>
                </a:solidFill>
              </a:rPr>
              <a:t>modsqr</a:t>
            </a:r>
            <a:r>
              <a:rPr lang="en-US" dirty="0">
                <a:solidFill>
                  <a:srgbClr val="FF0000"/>
                </a:solidFill>
              </a:rPr>
              <a:t>, 1 </a:t>
            </a:r>
            <a:r>
              <a:rPr lang="en-US" dirty="0" err="1">
                <a:solidFill>
                  <a:srgbClr val="FF0000"/>
                </a:solidFill>
              </a:rPr>
              <a:t>modinv</a:t>
            </a:r>
            <a:r>
              <a:rPr lang="en-US" dirty="0">
                <a:solidFill>
                  <a:srgbClr val="FF0000"/>
                </a:solidFill>
              </a:rPr>
              <a:t> </a:t>
            </a:r>
          </a:p>
        </p:txBody>
      </p:sp>
    </p:spTree>
    <p:extLst>
      <p:ext uri="{BB962C8B-B14F-4D97-AF65-F5344CB8AC3E}">
        <p14:creationId xmlns:p14="http://schemas.microsoft.com/office/powerpoint/2010/main" val="1932990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Batch Inversion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5029835"/>
          </a:xfrm>
        </p:spPr>
        <p:txBody>
          <a:bodyPr>
            <a:normAutofit/>
          </a:bodyPr>
          <a:lstStyle/>
          <a:p>
            <a:pPr marL="0" indent="0">
              <a:buNone/>
            </a:pPr>
            <a:r>
              <a:rPr lang="en-US" sz="1800" dirty="0"/>
              <a:t>Example of inverting a batch of 4:  A, B, C, D</a:t>
            </a:r>
          </a:p>
          <a:p>
            <a:pPr marL="0" indent="0">
              <a:lnSpc>
                <a:spcPct val="150000"/>
              </a:lnSpc>
              <a:spcBef>
                <a:spcPts val="600"/>
              </a:spcBef>
              <a:buNone/>
            </a:pPr>
            <a:r>
              <a:rPr lang="en-US" sz="1800" dirty="0">
                <a:latin typeface="Consolas" panose="020B0609020204030204" pitchFamily="49" charset="0"/>
              </a:rPr>
              <a:t>	T</a:t>
            </a:r>
            <a:r>
              <a:rPr lang="en-US" sz="1800" baseline="-25000" dirty="0">
                <a:latin typeface="Consolas" panose="020B0609020204030204" pitchFamily="49" charset="0"/>
              </a:rPr>
              <a:t>0</a:t>
            </a:r>
            <a:r>
              <a:rPr lang="en-US" sz="1800" dirty="0">
                <a:latin typeface="Consolas" panose="020B0609020204030204" pitchFamily="49" charset="0"/>
              </a:rPr>
              <a:t> = A∙B;		// T</a:t>
            </a:r>
            <a:r>
              <a:rPr lang="en-US" sz="1800" baseline="-25000" dirty="0">
                <a:latin typeface="Consolas" panose="020B0609020204030204" pitchFamily="49" charset="0"/>
              </a:rPr>
              <a:t>0</a:t>
            </a:r>
            <a:r>
              <a:rPr lang="en-US" sz="1800" dirty="0">
                <a:latin typeface="Consolas" panose="020B0609020204030204" pitchFamily="49" charset="0"/>
              </a:rPr>
              <a:t> = AB</a:t>
            </a:r>
          </a:p>
          <a:p>
            <a:pPr marL="0" indent="0">
              <a:spcBef>
                <a:spcPts val="600"/>
              </a:spcBef>
              <a:buNone/>
            </a:pPr>
            <a:r>
              <a:rPr lang="en-US" sz="1800" dirty="0">
                <a:latin typeface="Consolas" panose="020B0609020204030204" pitchFamily="49" charset="0"/>
              </a:rPr>
              <a:t>	T</a:t>
            </a:r>
            <a:r>
              <a:rPr lang="en-US" sz="1800" baseline="-25000" dirty="0">
                <a:latin typeface="Consolas" panose="020B0609020204030204" pitchFamily="49" charset="0"/>
              </a:rPr>
              <a:t>1</a:t>
            </a:r>
            <a:r>
              <a:rPr lang="en-US" sz="1800" dirty="0">
                <a:latin typeface="Consolas" panose="020B0609020204030204" pitchFamily="49" charset="0"/>
              </a:rPr>
              <a:t> = T</a:t>
            </a:r>
            <a:r>
              <a:rPr lang="en-US" sz="1800" baseline="-25000" dirty="0">
                <a:latin typeface="Consolas" panose="020B0609020204030204" pitchFamily="49" charset="0"/>
              </a:rPr>
              <a:t>0</a:t>
            </a:r>
            <a:r>
              <a:rPr lang="en-US" sz="1800" dirty="0">
                <a:latin typeface="Consolas" panose="020B0609020204030204" pitchFamily="49" charset="0"/>
              </a:rPr>
              <a:t>∙C;		// T</a:t>
            </a:r>
            <a:r>
              <a:rPr lang="en-US" sz="1800" baseline="-25000" dirty="0">
                <a:latin typeface="Consolas" panose="020B0609020204030204" pitchFamily="49" charset="0"/>
              </a:rPr>
              <a:t>1</a:t>
            </a:r>
            <a:r>
              <a:rPr lang="en-US" sz="1800" dirty="0">
                <a:latin typeface="Consolas" panose="020B0609020204030204" pitchFamily="49" charset="0"/>
              </a:rPr>
              <a:t> = ABC</a:t>
            </a:r>
          </a:p>
          <a:p>
            <a:pPr marL="0" indent="0">
              <a:spcBef>
                <a:spcPts val="600"/>
              </a:spcBef>
              <a:buNone/>
            </a:pPr>
            <a:r>
              <a:rPr lang="en-US" sz="1800" dirty="0">
                <a:latin typeface="Consolas" panose="020B0609020204030204" pitchFamily="49" charset="0"/>
              </a:rPr>
              <a:t>	T</a:t>
            </a:r>
            <a:r>
              <a:rPr lang="en-US" sz="1800" baseline="-25000" dirty="0">
                <a:latin typeface="Consolas" panose="020B0609020204030204" pitchFamily="49" charset="0"/>
              </a:rPr>
              <a:t>2</a:t>
            </a:r>
            <a:r>
              <a:rPr lang="en-US" sz="1800" dirty="0">
                <a:latin typeface="Consolas" panose="020B0609020204030204" pitchFamily="49" charset="0"/>
              </a:rPr>
              <a:t> = T</a:t>
            </a:r>
            <a:r>
              <a:rPr lang="en-US" sz="1800" baseline="-25000" dirty="0">
                <a:latin typeface="Consolas" panose="020B0609020204030204" pitchFamily="49" charset="0"/>
              </a:rPr>
              <a:t>1</a:t>
            </a:r>
            <a:r>
              <a:rPr lang="en-US" sz="1800" dirty="0">
                <a:latin typeface="Consolas" panose="020B0609020204030204" pitchFamily="49" charset="0"/>
              </a:rPr>
              <a:t>∙D;		// T</a:t>
            </a:r>
            <a:r>
              <a:rPr lang="en-US" sz="1800" baseline="-25000" dirty="0">
                <a:latin typeface="Consolas" panose="020B0609020204030204" pitchFamily="49" charset="0"/>
              </a:rPr>
              <a:t>2</a:t>
            </a:r>
            <a:r>
              <a:rPr lang="en-US" sz="1800" dirty="0">
                <a:latin typeface="Consolas" panose="020B0609020204030204" pitchFamily="49" charset="0"/>
              </a:rPr>
              <a:t> = ABCD</a:t>
            </a:r>
          </a:p>
          <a:p>
            <a:pPr marL="0" indent="0">
              <a:spcBef>
                <a:spcPts val="600"/>
              </a:spcBef>
              <a:buNone/>
            </a:pPr>
            <a:r>
              <a:rPr lang="en-US" sz="1800" dirty="0">
                <a:latin typeface="Consolas" panose="020B0609020204030204" pitchFamily="49" charset="0"/>
              </a:rPr>
              <a:t>	I = T</a:t>
            </a:r>
            <a:r>
              <a:rPr lang="en-US" sz="1800" baseline="-25000" dirty="0">
                <a:latin typeface="Consolas" panose="020B0609020204030204" pitchFamily="49" charset="0"/>
              </a:rPr>
              <a:t>2</a:t>
            </a:r>
            <a:r>
              <a:rPr lang="en-US" sz="1800" baseline="30000" dirty="0">
                <a:latin typeface="Consolas" panose="020B0609020204030204" pitchFamily="49" charset="0"/>
              </a:rPr>
              <a:t>-1</a:t>
            </a:r>
            <a:r>
              <a:rPr lang="en-US" sz="1800" dirty="0">
                <a:latin typeface="Consolas" panose="020B0609020204030204" pitchFamily="49" charset="0"/>
              </a:rPr>
              <a:t>;		// I = (ABCD)</a:t>
            </a:r>
            <a:r>
              <a:rPr lang="en-US" sz="1800" baseline="30000" dirty="0">
                <a:latin typeface="Consolas" panose="020B0609020204030204" pitchFamily="49" charset="0"/>
              </a:rPr>
              <a:t>-1     </a:t>
            </a:r>
            <a:r>
              <a:rPr lang="en-US" sz="1800" dirty="0">
                <a:latin typeface="Consolas" panose="020B0609020204030204" pitchFamily="49" charset="0"/>
              </a:rPr>
              <a:t>Note: (ABCD)</a:t>
            </a:r>
            <a:r>
              <a:rPr lang="en-US" sz="1800" baseline="30000" dirty="0">
                <a:latin typeface="Consolas" panose="020B0609020204030204" pitchFamily="49" charset="0"/>
              </a:rPr>
              <a:t>-1</a:t>
            </a:r>
            <a:r>
              <a:rPr lang="en-US" sz="1800" dirty="0">
                <a:latin typeface="Consolas" panose="020B0609020204030204" pitchFamily="49" charset="0"/>
              </a:rPr>
              <a:t> = A</a:t>
            </a:r>
            <a:r>
              <a:rPr lang="en-US" sz="1800" baseline="30000" dirty="0">
                <a:latin typeface="Consolas" panose="020B0609020204030204" pitchFamily="49" charset="0"/>
              </a:rPr>
              <a:t>-1</a:t>
            </a:r>
            <a:r>
              <a:rPr lang="en-US" sz="1800" dirty="0">
                <a:latin typeface="Consolas" panose="020B0609020204030204" pitchFamily="49" charset="0"/>
              </a:rPr>
              <a:t>B</a:t>
            </a:r>
            <a:r>
              <a:rPr lang="en-US" sz="1800" baseline="30000" dirty="0">
                <a:latin typeface="Consolas" panose="020B0609020204030204" pitchFamily="49" charset="0"/>
              </a:rPr>
              <a:t>-1</a:t>
            </a:r>
            <a:r>
              <a:rPr lang="en-US" sz="1800" dirty="0">
                <a:latin typeface="Consolas" panose="020B0609020204030204" pitchFamily="49" charset="0"/>
              </a:rPr>
              <a:t>C</a:t>
            </a:r>
            <a:r>
              <a:rPr lang="en-US" sz="1800" baseline="30000" dirty="0">
                <a:latin typeface="Consolas" panose="020B0609020204030204" pitchFamily="49" charset="0"/>
              </a:rPr>
              <a:t>-1</a:t>
            </a:r>
            <a:r>
              <a:rPr lang="en-US" sz="1800" dirty="0">
                <a:latin typeface="Consolas" panose="020B0609020204030204" pitchFamily="49" charset="0"/>
              </a:rPr>
              <a:t>D</a:t>
            </a:r>
            <a:r>
              <a:rPr lang="en-US" sz="1800" baseline="30000" dirty="0">
                <a:latin typeface="Consolas" panose="020B0609020204030204" pitchFamily="49" charset="0"/>
              </a:rPr>
              <a:t>-1</a:t>
            </a:r>
          </a:p>
          <a:p>
            <a:pPr marL="0" indent="0">
              <a:spcBef>
                <a:spcPts val="600"/>
              </a:spcBef>
              <a:buNone/>
            </a:pPr>
            <a:r>
              <a:rPr lang="en-US" sz="1800" dirty="0">
                <a:latin typeface="Consolas" panose="020B0609020204030204" pitchFamily="49" charset="0"/>
              </a:rPr>
              <a:t>	D</a:t>
            </a:r>
            <a:r>
              <a:rPr lang="en-US" sz="1800" baseline="30000" dirty="0">
                <a:latin typeface="Consolas" panose="020B0609020204030204" pitchFamily="49" charset="0"/>
              </a:rPr>
              <a:t>-1 </a:t>
            </a:r>
            <a:r>
              <a:rPr lang="en-US" sz="1800" dirty="0">
                <a:latin typeface="Consolas" panose="020B0609020204030204" pitchFamily="49" charset="0"/>
              </a:rPr>
              <a:t>= I∙T</a:t>
            </a:r>
            <a:r>
              <a:rPr lang="en-US" sz="1800" baseline="-25000" dirty="0">
                <a:latin typeface="Consolas" panose="020B0609020204030204" pitchFamily="49" charset="0"/>
              </a:rPr>
              <a:t>1</a:t>
            </a:r>
            <a:r>
              <a:rPr lang="en-US" sz="1800" dirty="0">
                <a:latin typeface="Consolas" panose="020B0609020204030204" pitchFamily="49" charset="0"/>
              </a:rPr>
              <a:t>;		// D</a:t>
            </a:r>
            <a:r>
              <a:rPr lang="en-US" sz="1800" baseline="30000" dirty="0">
                <a:latin typeface="Consolas" panose="020B0609020204030204" pitchFamily="49" charset="0"/>
              </a:rPr>
              <a:t>-1</a:t>
            </a:r>
            <a:r>
              <a:rPr lang="en-US" sz="1800" dirty="0">
                <a:latin typeface="Consolas" panose="020B0609020204030204" pitchFamily="49" charset="0"/>
              </a:rPr>
              <a:t> = (ABCD)</a:t>
            </a:r>
            <a:r>
              <a:rPr lang="en-US" sz="1800" baseline="30000" dirty="0">
                <a:latin typeface="Consolas" panose="020B0609020204030204" pitchFamily="49" charset="0"/>
              </a:rPr>
              <a:t>-1</a:t>
            </a:r>
            <a:r>
              <a:rPr lang="en-US" sz="1800" dirty="0">
                <a:latin typeface="Consolas" panose="020B0609020204030204" pitchFamily="49" charset="0"/>
              </a:rPr>
              <a:t>(ABC)</a:t>
            </a:r>
          </a:p>
          <a:p>
            <a:pPr marL="0" indent="0">
              <a:spcBef>
                <a:spcPts val="600"/>
              </a:spcBef>
              <a:buNone/>
            </a:pPr>
            <a:r>
              <a:rPr lang="en-US" sz="1800" dirty="0">
                <a:latin typeface="Consolas" panose="020B0609020204030204" pitchFamily="49" charset="0"/>
              </a:rPr>
              <a:t>	I = I∙D	;		// I = (ABCD)</a:t>
            </a:r>
            <a:r>
              <a:rPr lang="en-US" sz="1800" baseline="30000" dirty="0">
                <a:latin typeface="Consolas" panose="020B0609020204030204" pitchFamily="49" charset="0"/>
              </a:rPr>
              <a:t>-1</a:t>
            </a:r>
            <a:r>
              <a:rPr lang="en-US" sz="1800" dirty="0">
                <a:latin typeface="Consolas" panose="020B0609020204030204" pitchFamily="49" charset="0"/>
              </a:rPr>
              <a:t>(D) = (ABC)</a:t>
            </a:r>
            <a:r>
              <a:rPr lang="en-US" sz="1800" baseline="30000" dirty="0">
                <a:latin typeface="Consolas" panose="020B0609020204030204" pitchFamily="49" charset="0"/>
              </a:rPr>
              <a:t>-1</a:t>
            </a:r>
            <a:endParaRPr lang="en-US" sz="1800" dirty="0">
              <a:latin typeface="Consolas" panose="020B0609020204030204" pitchFamily="49" charset="0"/>
            </a:endParaRPr>
          </a:p>
          <a:p>
            <a:pPr marL="0" indent="0">
              <a:spcBef>
                <a:spcPts val="600"/>
              </a:spcBef>
              <a:buNone/>
            </a:pPr>
            <a:r>
              <a:rPr lang="en-US" sz="1800" dirty="0">
                <a:latin typeface="Consolas" panose="020B0609020204030204" pitchFamily="49" charset="0"/>
              </a:rPr>
              <a:t>	C</a:t>
            </a:r>
            <a:r>
              <a:rPr lang="en-US" sz="1800" baseline="30000" dirty="0">
                <a:latin typeface="Consolas" panose="020B0609020204030204" pitchFamily="49" charset="0"/>
              </a:rPr>
              <a:t>-1</a:t>
            </a:r>
            <a:r>
              <a:rPr lang="en-US" sz="1800" dirty="0">
                <a:latin typeface="Consolas" panose="020B0609020204030204" pitchFamily="49" charset="0"/>
              </a:rPr>
              <a:t> = I∙T</a:t>
            </a:r>
            <a:r>
              <a:rPr lang="en-US" sz="1800" baseline="-25000" dirty="0">
                <a:latin typeface="Consolas" panose="020B0609020204030204" pitchFamily="49" charset="0"/>
              </a:rPr>
              <a:t>0</a:t>
            </a:r>
            <a:r>
              <a:rPr lang="en-US" sz="1800" dirty="0">
                <a:latin typeface="Consolas" panose="020B0609020204030204" pitchFamily="49" charset="0"/>
              </a:rPr>
              <a:t>;            // C</a:t>
            </a:r>
            <a:r>
              <a:rPr lang="en-US" sz="1800" baseline="30000" dirty="0">
                <a:latin typeface="Consolas" panose="020B0609020204030204" pitchFamily="49" charset="0"/>
              </a:rPr>
              <a:t>-1</a:t>
            </a:r>
            <a:r>
              <a:rPr lang="en-US" sz="1800" dirty="0">
                <a:latin typeface="Consolas" panose="020B0609020204030204" pitchFamily="49" charset="0"/>
              </a:rPr>
              <a:t> = (ABC)</a:t>
            </a:r>
            <a:r>
              <a:rPr lang="en-US" sz="1800" baseline="30000" dirty="0">
                <a:latin typeface="Consolas" panose="020B0609020204030204" pitchFamily="49" charset="0"/>
              </a:rPr>
              <a:t>-1</a:t>
            </a:r>
            <a:r>
              <a:rPr lang="en-US" sz="1800" dirty="0">
                <a:latin typeface="Consolas" panose="020B0609020204030204" pitchFamily="49" charset="0"/>
              </a:rPr>
              <a:t>(AB)</a:t>
            </a:r>
            <a:endParaRPr lang="en-US" sz="1800" baseline="-25000" dirty="0">
              <a:latin typeface="Consolas" panose="020B0609020204030204" pitchFamily="49" charset="0"/>
            </a:endParaRPr>
          </a:p>
          <a:p>
            <a:pPr marL="0" indent="0">
              <a:spcBef>
                <a:spcPts val="600"/>
              </a:spcBef>
              <a:buNone/>
            </a:pPr>
            <a:r>
              <a:rPr lang="en-US" sz="1800" dirty="0">
                <a:latin typeface="Consolas" panose="020B0609020204030204" pitchFamily="49" charset="0"/>
              </a:rPr>
              <a:t>	I = I∙C; 		// I = (ABC)</a:t>
            </a:r>
            <a:r>
              <a:rPr lang="en-US" sz="1800" baseline="30000" dirty="0">
                <a:latin typeface="Consolas" panose="020B0609020204030204" pitchFamily="49" charset="0"/>
              </a:rPr>
              <a:t>-1</a:t>
            </a:r>
            <a:r>
              <a:rPr lang="en-US" sz="1800" dirty="0">
                <a:latin typeface="Consolas" panose="020B0609020204030204" pitchFamily="49" charset="0"/>
              </a:rPr>
              <a:t>(C) = (AB)</a:t>
            </a:r>
            <a:r>
              <a:rPr lang="en-US" sz="1800" baseline="30000" dirty="0">
                <a:latin typeface="Consolas" panose="020B0609020204030204" pitchFamily="49" charset="0"/>
              </a:rPr>
              <a:t>-1</a:t>
            </a:r>
            <a:endParaRPr lang="en-US" sz="1800" dirty="0">
              <a:latin typeface="Consolas" panose="020B0609020204030204" pitchFamily="49" charset="0"/>
            </a:endParaRPr>
          </a:p>
          <a:p>
            <a:pPr marL="0" indent="0">
              <a:spcBef>
                <a:spcPts val="600"/>
              </a:spcBef>
              <a:buNone/>
            </a:pPr>
            <a:r>
              <a:rPr lang="en-US" sz="1800" dirty="0">
                <a:latin typeface="Consolas" panose="020B0609020204030204" pitchFamily="49" charset="0"/>
              </a:rPr>
              <a:t>	B</a:t>
            </a:r>
            <a:r>
              <a:rPr lang="en-US" sz="1800" baseline="30000" dirty="0">
                <a:latin typeface="Consolas" panose="020B0609020204030204" pitchFamily="49" charset="0"/>
              </a:rPr>
              <a:t>-1</a:t>
            </a:r>
            <a:r>
              <a:rPr lang="en-US" sz="1800" dirty="0">
                <a:latin typeface="Consolas" panose="020B0609020204030204" pitchFamily="49" charset="0"/>
              </a:rPr>
              <a:t> = I∙A;		// B</a:t>
            </a:r>
            <a:r>
              <a:rPr lang="en-US" sz="1800" baseline="30000" dirty="0">
                <a:latin typeface="Consolas" panose="020B0609020204030204" pitchFamily="49" charset="0"/>
              </a:rPr>
              <a:t>-1</a:t>
            </a:r>
            <a:r>
              <a:rPr lang="en-US" sz="1800" dirty="0">
                <a:latin typeface="Consolas" panose="020B0609020204030204" pitchFamily="49" charset="0"/>
              </a:rPr>
              <a:t> = (AB)</a:t>
            </a:r>
            <a:r>
              <a:rPr lang="en-US" sz="1800" baseline="30000" dirty="0">
                <a:latin typeface="Consolas" panose="020B0609020204030204" pitchFamily="49" charset="0"/>
              </a:rPr>
              <a:t>-1</a:t>
            </a:r>
            <a:r>
              <a:rPr lang="en-US" sz="1800" dirty="0">
                <a:latin typeface="Consolas" panose="020B0609020204030204" pitchFamily="49" charset="0"/>
              </a:rPr>
              <a:t>(A)</a:t>
            </a:r>
          </a:p>
          <a:p>
            <a:pPr marL="0" indent="0">
              <a:spcBef>
                <a:spcPts val="600"/>
              </a:spcBef>
              <a:buNone/>
            </a:pPr>
            <a:r>
              <a:rPr lang="en-US" sz="1800" dirty="0">
                <a:latin typeface="Consolas" panose="020B0609020204030204" pitchFamily="49" charset="0"/>
              </a:rPr>
              <a:t>	A</a:t>
            </a:r>
            <a:r>
              <a:rPr lang="en-US" sz="1800" baseline="30000" dirty="0">
                <a:latin typeface="Consolas" panose="020B0609020204030204" pitchFamily="49" charset="0"/>
              </a:rPr>
              <a:t>-1</a:t>
            </a:r>
            <a:r>
              <a:rPr lang="en-US" sz="1800" dirty="0">
                <a:latin typeface="Consolas" panose="020B0609020204030204" pitchFamily="49" charset="0"/>
              </a:rPr>
              <a:t> = I∙B;		// A</a:t>
            </a:r>
            <a:r>
              <a:rPr lang="en-US" sz="1800" baseline="30000" dirty="0">
                <a:latin typeface="Consolas" panose="020B0609020204030204" pitchFamily="49" charset="0"/>
              </a:rPr>
              <a:t>-1</a:t>
            </a:r>
            <a:r>
              <a:rPr lang="en-US" sz="1800" dirty="0">
                <a:latin typeface="Consolas" panose="020B0609020204030204" pitchFamily="49" charset="0"/>
              </a:rPr>
              <a:t> = (AB)</a:t>
            </a:r>
            <a:r>
              <a:rPr lang="en-US" sz="1800" baseline="30000" dirty="0">
                <a:latin typeface="Consolas" panose="020B0609020204030204" pitchFamily="49" charset="0"/>
              </a:rPr>
              <a:t>-1</a:t>
            </a:r>
            <a:r>
              <a:rPr lang="en-US" sz="1800" dirty="0">
                <a:latin typeface="Consolas" panose="020B0609020204030204" pitchFamily="49" charset="0"/>
              </a:rPr>
              <a:t>(B)</a:t>
            </a:r>
          </a:p>
          <a:p>
            <a:pPr marL="0" indent="0">
              <a:buNone/>
            </a:pPr>
            <a:endParaRPr lang="en-US" sz="1800" dirty="0"/>
          </a:p>
          <a:p>
            <a:pPr marL="0" indent="0">
              <a:buNone/>
            </a:pPr>
            <a:r>
              <a:rPr lang="en-US" sz="1800" dirty="0">
                <a:solidFill>
                  <a:srgbClr val="FF0000"/>
                </a:solidFill>
              </a:rPr>
              <a:t>Inverting a batch of n finite fields requires 3n-3 </a:t>
            </a:r>
            <a:r>
              <a:rPr lang="en-US" sz="1800" dirty="0" err="1">
                <a:solidFill>
                  <a:srgbClr val="FF0000"/>
                </a:solidFill>
              </a:rPr>
              <a:t>modmul</a:t>
            </a:r>
            <a:r>
              <a:rPr lang="en-US" sz="1800" dirty="0">
                <a:solidFill>
                  <a:srgbClr val="FF0000"/>
                </a:solidFill>
              </a:rPr>
              <a:t>, and one modular inverse.</a:t>
            </a:r>
          </a:p>
          <a:p>
            <a:endParaRPr lang="en-US" dirty="0"/>
          </a:p>
          <a:p>
            <a:endParaRPr lang="en-US" dirty="0"/>
          </a:p>
        </p:txBody>
      </p:sp>
    </p:spTree>
    <p:extLst>
      <p:ext uri="{BB962C8B-B14F-4D97-AF65-F5344CB8AC3E}">
        <p14:creationId xmlns:p14="http://schemas.microsoft.com/office/powerpoint/2010/main" val="2831725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Batched Affine Accumulator</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4713923"/>
          </a:xfrm>
        </p:spPr>
        <p:txBody>
          <a:bodyPr>
            <a:normAutofit/>
          </a:bodyPr>
          <a:lstStyle/>
          <a:p>
            <a:pPr marL="0" indent="0">
              <a:buNone/>
            </a:pPr>
            <a:r>
              <a:rPr lang="en-US" dirty="0"/>
              <a:t>Given a list (i.e., a batch) of tuples (Bucket, Point), iterate over the list, adding the points to the buckets.   This algorithm runs in phases:</a:t>
            </a:r>
            <a:br>
              <a:rPr lang="en-US" dirty="0"/>
            </a:br>
            <a:endParaRPr lang="en-US" dirty="0"/>
          </a:p>
          <a:p>
            <a:pPr marL="514350" indent="-514350">
              <a:lnSpc>
                <a:spcPct val="100000"/>
              </a:lnSpc>
              <a:spcBef>
                <a:spcPts val="0"/>
              </a:spcBef>
              <a:buFont typeface="+mj-lt"/>
              <a:buAutoNum type="arabicPeriod"/>
            </a:pPr>
            <a:r>
              <a:rPr lang="en-US" dirty="0"/>
              <a:t>First phase – construct the list of values to invert</a:t>
            </a:r>
          </a:p>
          <a:p>
            <a:pPr marL="514350" indent="-514350">
              <a:lnSpc>
                <a:spcPct val="100000"/>
              </a:lnSpc>
              <a:spcBef>
                <a:spcPts val="0"/>
              </a:spcBef>
              <a:buFont typeface="+mj-lt"/>
              <a:buAutoNum type="arabicPeriod"/>
            </a:pPr>
            <a:r>
              <a:rPr lang="en-US" dirty="0"/>
              <a:t>Run the batch invert algorithm</a:t>
            </a:r>
          </a:p>
          <a:p>
            <a:pPr marL="514350" indent="-514350">
              <a:lnSpc>
                <a:spcPct val="100000"/>
              </a:lnSpc>
              <a:spcBef>
                <a:spcPts val="0"/>
              </a:spcBef>
              <a:buFont typeface="+mj-lt"/>
              <a:buAutoNum type="arabicPeriod"/>
            </a:pPr>
            <a:r>
              <a:rPr lang="en-US" dirty="0"/>
              <a:t>Third phase – complete the point adds</a:t>
            </a:r>
          </a:p>
          <a:p>
            <a:pPr marL="0" indent="0">
              <a:lnSpc>
                <a:spcPct val="100000"/>
              </a:lnSpc>
              <a:spcBef>
                <a:spcPts val="0"/>
              </a:spcBef>
              <a:buNone/>
            </a:pPr>
            <a:endParaRPr lang="en-US" dirty="0"/>
          </a:p>
          <a:p>
            <a:pPr marL="0" indent="0">
              <a:lnSpc>
                <a:spcPct val="100000"/>
              </a:lnSpc>
              <a:spcBef>
                <a:spcPts val="0"/>
              </a:spcBef>
              <a:buNone/>
            </a:pPr>
            <a:r>
              <a:rPr lang="en-US" dirty="0">
                <a:solidFill>
                  <a:srgbClr val="FF0000"/>
                </a:solidFill>
              </a:rPr>
              <a:t>Important caveat:  you can’t add two points to the same bucket in a batch.</a:t>
            </a:r>
          </a:p>
          <a:p>
            <a:pPr marL="0" indent="0">
              <a:lnSpc>
                <a:spcPct val="100000"/>
              </a:lnSpc>
              <a:spcBef>
                <a:spcPts val="0"/>
              </a:spcBef>
              <a:buNone/>
            </a:pPr>
            <a:endParaRPr lang="en-US" dirty="0"/>
          </a:p>
          <a:p>
            <a:pPr marL="0" indent="0">
              <a:lnSpc>
                <a:spcPct val="100000"/>
              </a:lnSpc>
              <a:spcBef>
                <a:spcPts val="0"/>
              </a:spcBef>
              <a:buNone/>
            </a:pPr>
            <a:endParaRPr lang="en-US" dirty="0"/>
          </a:p>
          <a:p>
            <a:endParaRPr lang="en-US" dirty="0"/>
          </a:p>
          <a:p>
            <a:endParaRPr lang="en-US" dirty="0"/>
          </a:p>
        </p:txBody>
      </p:sp>
      <p:sp>
        <p:nvSpPr>
          <p:cNvPr id="4" name="TextBox 3">
            <a:extLst>
              <a:ext uri="{FF2B5EF4-FFF2-40B4-BE49-F238E27FC236}">
                <a16:creationId xmlns:a16="http://schemas.microsoft.com/office/drawing/2014/main" id="{BC9B1EC9-9C04-9AE6-DED3-91726FC75CE2}"/>
              </a:ext>
            </a:extLst>
          </p:cNvPr>
          <p:cNvSpPr txBox="1"/>
          <p:nvPr/>
        </p:nvSpPr>
        <p:spPr>
          <a:xfrm>
            <a:off x="3584448" y="5681472"/>
            <a:ext cx="4969758" cy="646331"/>
          </a:xfrm>
          <a:prstGeom prst="rect">
            <a:avLst/>
          </a:prstGeom>
          <a:noFill/>
        </p:spPr>
        <p:txBody>
          <a:bodyPr wrap="none" rtlCol="0">
            <a:spAutoFit/>
          </a:bodyPr>
          <a:lstStyle/>
          <a:p>
            <a:r>
              <a:rPr lang="en-US" dirty="0">
                <a:solidFill>
                  <a:srgbClr val="FF0000"/>
                </a:solidFill>
              </a:rPr>
              <a:t>Cost: 5 </a:t>
            </a:r>
            <a:r>
              <a:rPr lang="en-US" dirty="0" err="1">
                <a:solidFill>
                  <a:srgbClr val="FF0000"/>
                </a:solidFill>
              </a:rPr>
              <a:t>modmuls</a:t>
            </a:r>
            <a:r>
              <a:rPr lang="en-US" dirty="0">
                <a:solidFill>
                  <a:srgbClr val="FF0000"/>
                </a:solidFill>
              </a:rPr>
              <a:t>, 1 </a:t>
            </a:r>
            <a:r>
              <a:rPr lang="en-US" dirty="0" err="1">
                <a:solidFill>
                  <a:srgbClr val="FF0000"/>
                </a:solidFill>
              </a:rPr>
              <a:t>modsqr</a:t>
            </a:r>
            <a:r>
              <a:rPr lang="en-US" dirty="0">
                <a:solidFill>
                  <a:srgbClr val="FF0000"/>
                </a:solidFill>
              </a:rPr>
              <a:t> per point add </a:t>
            </a:r>
            <a:r>
              <a:rPr lang="en-US" b="1" dirty="0">
                <a:solidFill>
                  <a:srgbClr val="FF0000"/>
                </a:solidFill>
              </a:rPr>
              <a:t>(6 </a:t>
            </a:r>
            <a:r>
              <a:rPr lang="en-US" b="1" dirty="0" err="1">
                <a:solidFill>
                  <a:srgbClr val="FF0000"/>
                </a:solidFill>
              </a:rPr>
              <a:t>mults</a:t>
            </a:r>
            <a:r>
              <a:rPr lang="en-US" b="1" dirty="0">
                <a:solidFill>
                  <a:srgbClr val="FF0000"/>
                </a:solidFill>
              </a:rPr>
              <a:t>)</a:t>
            </a:r>
          </a:p>
          <a:p>
            <a:r>
              <a:rPr lang="en-US" dirty="0">
                <a:solidFill>
                  <a:srgbClr val="FF0000"/>
                </a:solidFill>
              </a:rPr>
              <a:t>          1 mod inverse per batch</a:t>
            </a:r>
          </a:p>
        </p:txBody>
      </p:sp>
    </p:spTree>
    <p:extLst>
      <p:ext uri="{BB962C8B-B14F-4D97-AF65-F5344CB8AC3E}">
        <p14:creationId xmlns:p14="http://schemas.microsoft.com/office/powerpoint/2010/main" val="175601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Collision Method</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5029835"/>
          </a:xfrm>
        </p:spPr>
        <p:txBody>
          <a:bodyPr>
            <a:normAutofit/>
          </a:bodyPr>
          <a:lstStyle/>
          <a:p>
            <a:pPr marL="0" indent="0">
              <a:buNone/>
            </a:pPr>
            <a:r>
              <a:rPr lang="en-US" dirty="0"/>
              <a:t>Typical implementations generate lists of points for each bucket (essentially sorting).  These are used to build conflict free batches.  </a:t>
            </a:r>
            <a:r>
              <a:rPr lang="en-US"/>
              <a:t>But it </a:t>
            </a:r>
            <a:r>
              <a:rPr lang="en-US" dirty="0"/>
              <a:t>is expensive and wanted something more efficient:</a:t>
            </a:r>
          </a:p>
          <a:p>
            <a:r>
              <a:rPr lang="en-US" dirty="0"/>
              <a:t>We have a lock flag for each bucket and a collision list.</a:t>
            </a:r>
          </a:p>
          <a:p>
            <a:r>
              <a:rPr lang="en-US" dirty="0"/>
              <a:t>We process the scalars/points in order.  If the target bucket is not locked, we add the point/bucket to the current batch and lock the bucket.  If it is locked, we add the point/bucket to the collision list. </a:t>
            </a:r>
          </a:p>
          <a:p>
            <a:r>
              <a:rPr lang="en-US" dirty="0"/>
              <a:t>If we have a full batch, or the collision list reaches its limit, we process the batch and repeat.  When we start the next batch we reset the locks and add what we can from the collision list to the new batch.</a:t>
            </a:r>
          </a:p>
          <a:p>
            <a:r>
              <a:rPr lang="en-US" dirty="0"/>
              <a:t>Repeat until all points have been processed and the collision list is empty.</a:t>
            </a:r>
          </a:p>
        </p:txBody>
      </p:sp>
    </p:spTree>
    <p:extLst>
      <p:ext uri="{BB962C8B-B14F-4D97-AF65-F5344CB8AC3E}">
        <p14:creationId xmlns:p14="http://schemas.microsoft.com/office/powerpoint/2010/main" val="3724684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Bucket Reduction Phase</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670560" y="1463040"/>
            <a:ext cx="11119104" cy="5029835"/>
          </a:xfrm>
        </p:spPr>
        <p:txBody>
          <a:bodyPr>
            <a:normAutofit/>
          </a:bodyPr>
          <a:lstStyle/>
          <a:p>
            <a:pPr marL="0" indent="0">
              <a:buNone/>
            </a:pPr>
            <a:r>
              <a:rPr lang="en-US" dirty="0"/>
              <a:t>The key challenge for the reduction phase is constructing independent batches of adds.   Essentially we can use the same strategy we used on the GPU.  Break the window sum into smaller sums of size </a:t>
            </a:r>
            <a:r>
              <a:rPr lang="en-US" i="1" dirty="0"/>
              <a:t>q</a:t>
            </a:r>
            <a:r>
              <a:rPr lang="en-US" dirty="0"/>
              <a:t>.</a:t>
            </a:r>
          </a:p>
          <a:p>
            <a:pPr marL="0" indent="0">
              <a:buNone/>
            </a:pPr>
            <a:endParaRPr lang="en-US" dirty="0"/>
          </a:p>
          <a:p>
            <a:pPr marL="0" indent="0">
              <a:buNone/>
            </a:pPr>
            <a:endParaRPr lang="en-US" dirty="0"/>
          </a:p>
          <a:p>
            <a:pPr marL="0" indent="0">
              <a:buNone/>
            </a:pPr>
            <a:endParaRPr lang="en-US" dirty="0"/>
          </a:p>
          <a:p>
            <a:pPr marL="0" indent="0">
              <a:buNone/>
            </a:pPr>
            <a:r>
              <a:rPr lang="en-US" dirty="0"/>
              <a:t>Since each group is independent of the other groups, each group can provide an add to the batch without conflicts.</a:t>
            </a:r>
          </a:p>
          <a:p>
            <a:pPr marL="0" indent="0">
              <a:buNone/>
            </a:pPr>
            <a:endParaRPr lang="en-US"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4836B78-D6A7-9943-E3C4-D744D7B9FDE6}"/>
                  </a:ext>
                </a:extLst>
              </p:cNvPr>
              <p:cNvSpPr txBox="1"/>
              <p:nvPr/>
            </p:nvSpPr>
            <p:spPr>
              <a:xfrm>
                <a:off x="1789176" y="2692938"/>
                <a:ext cx="8866632" cy="830997"/>
              </a:xfrm>
              <a:prstGeom prst="rect">
                <a:avLst/>
              </a:prstGeom>
              <a:noFill/>
            </p:spPr>
            <p:txBody>
              <a:bodyPr wrap="square">
                <a:spAutoFit/>
              </a:bodyPr>
              <a:lstStyle/>
              <a:p>
                <a:pPr marL="0" indent="0">
                  <a:lnSpc>
                    <a:spcPct val="150000"/>
                  </a:lnSpc>
                  <a:buNone/>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𝑊</m:t>
                          </m:r>
                        </m:e>
                        <m:sub>
                          <m:r>
                            <a:rPr lang="en-US" sz="2000" b="0" i="1" smtClean="0">
                              <a:latin typeface="Cambria Math" panose="02040503050406030204" pitchFamily="18" charset="0"/>
                            </a:rPr>
                            <m:t>0</m:t>
                          </m:r>
                        </m:sub>
                      </m:sSub>
                      <m:r>
                        <a:rPr lang="en-US" sz="2000" b="0" i="1" smtClean="0">
                          <a:latin typeface="Cambria Math" panose="02040503050406030204" pitchFamily="18" charset="0"/>
                        </a:rPr>
                        <m:t>=</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1⋅</m:t>
                          </m:r>
                          <m:r>
                            <a:rPr lang="en-US" sz="2000" b="0" i="1" smtClean="0">
                              <a:latin typeface="Cambria Math" panose="02040503050406030204" pitchFamily="18" charset="0"/>
                            </a:rPr>
                            <m:t>𝐵</m:t>
                          </m:r>
                        </m:e>
                        <m:sub>
                          <m:r>
                            <a:rPr lang="en-US" sz="2000" b="0" i="1" smtClean="0">
                              <a:latin typeface="Cambria Math" panose="02040503050406030204" pitchFamily="18" charset="0"/>
                            </a:rPr>
                            <m:t>1</m:t>
                          </m:r>
                        </m:sub>
                      </m:sSub>
                      <m:r>
                        <a:rPr lang="en-US" sz="2000" b="0" i="1" smtClean="0">
                          <a:latin typeface="Cambria Math" panose="02040503050406030204" pitchFamily="18" charset="0"/>
                        </a:rPr>
                        <m:t>+2⋅</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2</m:t>
                          </m:r>
                        </m:sub>
                      </m:sSub>
                      <m:r>
                        <a:rPr lang="en-US" sz="2000" b="0" i="1" smtClean="0">
                          <a:latin typeface="Cambria Math" panose="02040503050406030204" pitchFamily="18" charset="0"/>
                        </a:rPr>
                        <m:t>+3⋅</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3</m:t>
                          </m:r>
                        </m:sub>
                      </m:sSub>
                      <m:r>
                        <a:rPr lang="en-US" sz="2000" b="0" i="1" smtClean="0">
                          <a:latin typeface="Cambria Math" panose="02040503050406030204" pitchFamily="18" charset="0"/>
                        </a:rPr>
                        <m:t>+4⋅</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4</m:t>
                          </m:r>
                        </m:sub>
                      </m:sSub>
                      <m:r>
                        <a:rPr lang="en-US" sz="2000" b="0" i="1" smtClean="0">
                          <a:latin typeface="Cambria Math" panose="02040503050406030204" pitchFamily="18" charset="0"/>
                        </a:rPr>
                        <m:t>+ 5⋅</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5</m:t>
                          </m:r>
                        </m:sub>
                      </m:sSub>
                      <m:r>
                        <a:rPr lang="en-US" sz="2000" b="0" i="1" smtClean="0">
                          <a:latin typeface="Cambria Math" panose="02040503050406030204" pitchFamily="18" charset="0"/>
                        </a:rPr>
                        <m:t>+6⋅</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6</m:t>
                          </m:r>
                        </m:sub>
                      </m:sSub>
                      <m:r>
                        <a:rPr lang="en-US" sz="2000" b="0" i="1" smtClean="0">
                          <a:latin typeface="Cambria Math" panose="02040503050406030204" pitchFamily="18" charset="0"/>
                        </a:rPr>
                        <m:t>+7⋅</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𝐵</m:t>
                          </m:r>
                        </m:e>
                        <m:sub>
                          <m:r>
                            <a:rPr lang="en-US" sz="2000" b="0" i="1" smtClean="0">
                              <a:latin typeface="Cambria Math" panose="02040503050406030204" pitchFamily="18" charset="0"/>
                            </a:rPr>
                            <m:t>7</m:t>
                          </m:r>
                        </m:sub>
                      </m:sSub>
                      <m:r>
                        <a:rPr lang="en-US" sz="2000" b="0" i="1" smtClean="0">
                          <a:latin typeface="Cambria Math" panose="02040503050406030204" pitchFamily="18" charset="0"/>
                        </a:rPr>
                        <m:t>+8⋅0+9⋅0</m:t>
                      </m:r>
                    </m:oMath>
                  </m:oMathPara>
                </a14:m>
                <a:endParaRPr lang="en-US" sz="2000" b="0" dirty="0"/>
              </a:p>
              <a:p>
                <a:pPr marL="0" indent="0">
                  <a:buNone/>
                </a:pPr>
                <a:endParaRPr lang="en-US" sz="1800" b="0" dirty="0"/>
              </a:p>
            </p:txBody>
          </p:sp>
        </mc:Choice>
        <mc:Fallback xmlns="">
          <p:sp>
            <p:nvSpPr>
              <p:cNvPr id="5" name="TextBox 4">
                <a:extLst>
                  <a:ext uri="{FF2B5EF4-FFF2-40B4-BE49-F238E27FC236}">
                    <a16:creationId xmlns:a16="http://schemas.microsoft.com/office/drawing/2014/main" id="{C4836B78-D6A7-9943-E3C4-D744D7B9FDE6}"/>
                  </a:ext>
                </a:extLst>
              </p:cNvPr>
              <p:cNvSpPr txBox="1">
                <a:spLocks noRot="1" noChangeAspect="1" noMove="1" noResize="1" noEditPoints="1" noAdjustHandles="1" noChangeArrowheads="1" noChangeShapeType="1" noTextEdit="1"/>
              </p:cNvSpPr>
              <p:nvPr/>
            </p:nvSpPr>
            <p:spPr>
              <a:xfrm>
                <a:off x="1789176" y="2692938"/>
                <a:ext cx="8866632" cy="830997"/>
              </a:xfrm>
              <a:prstGeom prst="rect">
                <a:avLst/>
              </a:prstGeom>
              <a:blipFill>
                <a:blip r:embed="rId2"/>
                <a:stretch>
                  <a:fillRect/>
                </a:stretch>
              </a:blipFill>
            </p:spPr>
            <p:txBody>
              <a:bodyPr/>
              <a:lstStyle/>
              <a:p>
                <a:r>
                  <a:rPr lang="en-US">
                    <a:noFill/>
                  </a:rPr>
                  <a:t> </a:t>
                </a:r>
              </a:p>
            </p:txBody>
          </p:sp>
        </mc:Fallback>
      </mc:AlternateContent>
      <p:sp>
        <p:nvSpPr>
          <p:cNvPr id="6" name="Right Brace 5">
            <a:extLst>
              <a:ext uri="{FF2B5EF4-FFF2-40B4-BE49-F238E27FC236}">
                <a16:creationId xmlns:a16="http://schemas.microsoft.com/office/drawing/2014/main" id="{0991497D-C1BE-66B0-437B-CACFF7E25E8E}"/>
              </a:ext>
            </a:extLst>
          </p:cNvPr>
          <p:cNvSpPr/>
          <p:nvPr/>
        </p:nvSpPr>
        <p:spPr>
          <a:xfrm rot="5400000">
            <a:off x="3757985" y="2282753"/>
            <a:ext cx="323486" cy="2255520"/>
          </a:xfrm>
          <a:prstGeom prst="rightBrace">
            <a:avLst>
              <a:gd name="adj1" fmla="val 5732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a:extLst>
              <a:ext uri="{FF2B5EF4-FFF2-40B4-BE49-F238E27FC236}">
                <a16:creationId xmlns:a16="http://schemas.microsoft.com/office/drawing/2014/main" id="{EC71DF10-46B7-04EB-D46C-56A6EBFCF771}"/>
              </a:ext>
            </a:extLst>
          </p:cNvPr>
          <p:cNvSpPr/>
          <p:nvPr/>
        </p:nvSpPr>
        <p:spPr>
          <a:xfrm rot="5400000">
            <a:off x="6510526" y="2197211"/>
            <a:ext cx="277369" cy="2380488"/>
          </a:xfrm>
          <a:prstGeom prst="rightBrace">
            <a:avLst>
              <a:gd name="adj1" fmla="val 5732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a:extLst>
              <a:ext uri="{FF2B5EF4-FFF2-40B4-BE49-F238E27FC236}">
                <a16:creationId xmlns:a16="http://schemas.microsoft.com/office/drawing/2014/main" id="{05F060BB-CF1D-A7C6-215A-7FFB5E7DDBD4}"/>
              </a:ext>
            </a:extLst>
          </p:cNvPr>
          <p:cNvSpPr/>
          <p:nvPr/>
        </p:nvSpPr>
        <p:spPr>
          <a:xfrm rot="5400000">
            <a:off x="9168381" y="2325575"/>
            <a:ext cx="277371" cy="2112266"/>
          </a:xfrm>
          <a:prstGeom prst="rightBrace">
            <a:avLst>
              <a:gd name="adj1" fmla="val 5732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5A5FE611-A9F5-2FA0-CB08-50DCECB64C56}"/>
              </a:ext>
            </a:extLst>
          </p:cNvPr>
          <p:cNvSpPr txBox="1"/>
          <p:nvPr/>
        </p:nvSpPr>
        <p:spPr>
          <a:xfrm>
            <a:off x="3448541" y="3572257"/>
            <a:ext cx="1023742" cy="400110"/>
          </a:xfrm>
          <a:prstGeom prst="rect">
            <a:avLst/>
          </a:prstGeom>
          <a:noFill/>
        </p:spPr>
        <p:txBody>
          <a:bodyPr wrap="none" rtlCol="0">
            <a:spAutoFit/>
          </a:bodyPr>
          <a:lstStyle/>
          <a:p>
            <a:r>
              <a:rPr lang="en-US" sz="2000" dirty="0"/>
              <a:t>Group 0</a:t>
            </a:r>
          </a:p>
        </p:txBody>
      </p:sp>
      <p:sp>
        <p:nvSpPr>
          <p:cNvPr id="13" name="TextBox 12">
            <a:extLst>
              <a:ext uri="{FF2B5EF4-FFF2-40B4-BE49-F238E27FC236}">
                <a16:creationId xmlns:a16="http://schemas.microsoft.com/office/drawing/2014/main" id="{84D1D2FA-0B0C-374C-A706-30BD97A9636E}"/>
              </a:ext>
            </a:extLst>
          </p:cNvPr>
          <p:cNvSpPr txBox="1"/>
          <p:nvPr/>
        </p:nvSpPr>
        <p:spPr>
          <a:xfrm>
            <a:off x="6179549" y="3574146"/>
            <a:ext cx="1023742" cy="400110"/>
          </a:xfrm>
          <a:prstGeom prst="rect">
            <a:avLst/>
          </a:prstGeom>
          <a:noFill/>
        </p:spPr>
        <p:txBody>
          <a:bodyPr wrap="none" rtlCol="0">
            <a:spAutoFit/>
          </a:bodyPr>
          <a:lstStyle/>
          <a:p>
            <a:r>
              <a:rPr lang="en-US" sz="2000" dirty="0"/>
              <a:t>Group 1</a:t>
            </a:r>
          </a:p>
        </p:txBody>
      </p:sp>
      <p:sp>
        <p:nvSpPr>
          <p:cNvPr id="14" name="TextBox 13">
            <a:extLst>
              <a:ext uri="{FF2B5EF4-FFF2-40B4-BE49-F238E27FC236}">
                <a16:creationId xmlns:a16="http://schemas.microsoft.com/office/drawing/2014/main" id="{A771BF84-6C4F-A7EE-3F05-34A9AED22D0C}"/>
              </a:ext>
            </a:extLst>
          </p:cNvPr>
          <p:cNvSpPr txBox="1"/>
          <p:nvPr/>
        </p:nvSpPr>
        <p:spPr>
          <a:xfrm>
            <a:off x="8888161" y="3572257"/>
            <a:ext cx="1023742" cy="400110"/>
          </a:xfrm>
          <a:prstGeom prst="rect">
            <a:avLst/>
          </a:prstGeom>
          <a:noFill/>
        </p:spPr>
        <p:txBody>
          <a:bodyPr wrap="none" rtlCol="0">
            <a:spAutoFit/>
          </a:bodyPr>
          <a:lstStyle/>
          <a:p>
            <a:r>
              <a:rPr lang="en-US" sz="2000" dirty="0"/>
              <a:t>Group 2</a:t>
            </a:r>
          </a:p>
        </p:txBody>
      </p:sp>
    </p:spTree>
    <p:extLst>
      <p:ext uri="{BB962C8B-B14F-4D97-AF65-F5344CB8AC3E}">
        <p14:creationId xmlns:p14="http://schemas.microsoft.com/office/powerpoint/2010/main" val="2253920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2997642"/>
            <a:ext cx="10515600" cy="1793814"/>
          </a:xfrm>
        </p:spPr>
        <p:txBody>
          <a:bodyPr>
            <a:normAutofit/>
          </a:bodyPr>
          <a:lstStyle/>
          <a:p>
            <a:pPr marL="0" indent="0" algn="ctr">
              <a:buNone/>
            </a:pPr>
            <a:r>
              <a:rPr lang="en-US" sz="4000" b="1" i="1" dirty="0"/>
              <a:t>Summary</a:t>
            </a:r>
          </a:p>
        </p:txBody>
      </p:sp>
    </p:spTree>
    <p:extLst>
      <p:ext uri="{BB962C8B-B14F-4D97-AF65-F5344CB8AC3E}">
        <p14:creationId xmlns:p14="http://schemas.microsoft.com/office/powerpoint/2010/main" val="3696106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err="1"/>
              <a:t>Noteworth</a:t>
            </a:r>
            <a:r>
              <a:rPr lang="en-US" dirty="0"/>
              <a:t> Contributions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lstStyle/>
          <a:p>
            <a:r>
              <a:rPr lang="en-US" dirty="0"/>
              <a:t>Correction-less EC algorithms</a:t>
            </a:r>
          </a:p>
          <a:p>
            <a:r>
              <a:rPr lang="en-US" dirty="0" err="1"/>
              <a:t>sP</a:t>
            </a:r>
            <a:r>
              <a:rPr lang="en-US" dirty="0"/>
              <a:t>=(-s)(-P) trick for when c evenly divides b</a:t>
            </a:r>
          </a:p>
          <a:p>
            <a:r>
              <a:rPr lang="en-US" dirty="0"/>
              <a:t>Collision method for building batches</a:t>
            </a:r>
          </a:p>
          <a:p>
            <a:r>
              <a:rPr lang="en-US" dirty="0"/>
              <a:t>Batched affine accumulators for the reduction phase</a:t>
            </a:r>
          </a:p>
          <a:p>
            <a:endParaRPr lang="en-US" dirty="0"/>
          </a:p>
        </p:txBody>
      </p:sp>
    </p:spTree>
    <p:extLst>
      <p:ext uri="{BB962C8B-B14F-4D97-AF65-F5344CB8AC3E}">
        <p14:creationId xmlns:p14="http://schemas.microsoft.com/office/powerpoint/2010/main" val="4150335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2997642"/>
            <a:ext cx="10515600" cy="1793814"/>
          </a:xfrm>
        </p:spPr>
        <p:txBody>
          <a:bodyPr>
            <a:normAutofit/>
          </a:bodyPr>
          <a:lstStyle/>
          <a:p>
            <a:pPr marL="0" indent="0" algn="ctr">
              <a:buNone/>
            </a:pPr>
            <a:r>
              <a:rPr lang="en-US" sz="4000" b="1" i="1" dirty="0"/>
              <a:t>Multiple Precision Integer Representation</a:t>
            </a:r>
          </a:p>
        </p:txBody>
      </p:sp>
    </p:spTree>
    <p:extLst>
      <p:ext uri="{BB962C8B-B14F-4D97-AF65-F5344CB8AC3E}">
        <p14:creationId xmlns:p14="http://schemas.microsoft.com/office/powerpoint/2010/main" val="1139030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Motivation: Zero Knowledge Proofs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a:bodyPr>
          <a:lstStyle/>
          <a:p>
            <a:r>
              <a:rPr lang="en-US" dirty="0"/>
              <a:t>Many ZKP systems use MSM over elliptic curves on finite fields, in particular the BLS and BN curves.</a:t>
            </a:r>
          </a:p>
          <a:p>
            <a:r>
              <a:rPr lang="en-US" dirty="0"/>
              <a:t>Group elements are points on the curve.  |G| is the main subgroup order.</a:t>
            </a:r>
          </a:p>
          <a:p>
            <a:r>
              <a:rPr lang="en-US" dirty="0"/>
              <a:t>MSM is very compute heavy</a:t>
            </a:r>
          </a:p>
          <a:p>
            <a:r>
              <a:rPr lang="en-US" dirty="0"/>
              <a:t>Represents 80-90% of the total runtime to generate a proof in some ZKP systems.</a:t>
            </a:r>
          </a:p>
          <a:p>
            <a:pPr marL="0" indent="0">
              <a:buNone/>
            </a:pPr>
            <a:endParaRPr lang="en-US" dirty="0"/>
          </a:p>
          <a:p>
            <a:pPr marL="0" indent="0">
              <a:buNone/>
            </a:pPr>
            <a:r>
              <a:rPr lang="en-US" dirty="0"/>
              <a:t>GOAL:  Improve MSM performance</a:t>
            </a:r>
          </a:p>
          <a:p>
            <a:pPr marL="0" indent="0">
              <a:buNone/>
            </a:pPr>
            <a:endParaRPr lang="en-US" dirty="0"/>
          </a:p>
        </p:txBody>
      </p:sp>
    </p:spTree>
    <p:extLst>
      <p:ext uri="{BB962C8B-B14F-4D97-AF65-F5344CB8AC3E}">
        <p14:creationId xmlns:p14="http://schemas.microsoft.com/office/powerpoint/2010/main" val="39671444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GPU - Basics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594360" y="1414272"/>
            <a:ext cx="11231880" cy="5029835"/>
          </a:xfrm>
        </p:spPr>
        <p:txBody>
          <a:bodyPr>
            <a:normAutofit/>
          </a:bodyPr>
          <a:lstStyle/>
          <a:p>
            <a:r>
              <a:rPr lang="en-US" sz="2400" dirty="0"/>
              <a:t>We represent a BLS12-377 finite field value as a sequence of 12 32-bit limbs (m). </a:t>
            </a:r>
          </a:p>
          <a:p>
            <a:r>
              <a:rPr lang="en-US" sz="2400" dirty="0"/>
              <a:t>The x, y, </a:t>
            </a:r>
            <a:r>
              <a:rPr lang="en-US" sz="2400" dirty="0" err="1"/>
              <a:t>zz</a:t>
            </a:r>
            <a:r>
              <a:rPr lang="en-US" sz="2400" dirty="0"/>
              <a:t>, and zzz finite field values are entirely stored in registers on each thread.</a:t>
            </a:r>
          </a:p>
          <a:p>
            <a:r>
              <a:rPr lang="en-US" sz="2400" dirty="0"/>
              <a:t>Addition and subtraction are linear O(m),  approx. 12 instructions each.</a:t>
            </a:r>
          </a:p>
          <a:p>
            <a:r>
              <a:rPr lang="en-US" sz="2400" dirty="0"/>
              <a:t>The </a:t>
            </a:r>
            <a:r>
              <a:rPr lang="en-US" sz="2400" dirty="0" err="1"/>
              <a:t>modmul</a:t>
            </a:r>
            <a:r>
              <a:rPr lang="en-US" sz="2400" dirty="0"/>
              <a:t> operation uses simple O(m^2) algorithms for both the multiplication and the Montgomery reduction.  Fully unrolled, approx. 400 instructions in length.</a:t>
            </a:r>
          </a:p>
          <a:p>
            <a:r>
              <a:rPr lang="en-US" sz="2400" dirty="0" err="1"/>
              <a:t>Modsqr</a:t>
            </a:r>
            <a:r>
              <a:rPr lang="en-US" sz="2400" dirty="0"/>
              <a:t> takes advantage of fast-squaring, approx. 320 instructions. </a:t>
            </a:r>
          </a:p>
          <a:p>
            <a:r>
              <a:rPr lang="en-US" sz="2400" dirty="0" err="1"/>
              <a:t>Modmul</a:t>
            </a:r>
            <a:r>
              <a:rPr lang="en-US" sz="2400" dirty="0"/>
              <a:t> and </a:t>
            </a:r>
            <a:r>
              <a:rPr lang="en-US" sz="2400" dirty="0" err="1"/>
              <a:t>modsqr</a:t>
            </a:r>
            <a:r>
              <a:rPr lang="en-US" sz="2400" dirty="0"/>
              <a:t> are by far the most expensive ops and must be carefully optimized.</a:t>
            </a:r>
          </a:p>
          <a:p>
            <a:pPr marL="0" indent="0">
              <a:buNone/>
            </a:pPr>
            <a:endParaRPr lang="en-US" sz="2400" dirty="0"/>
          </a:p>
          <a:p>
            <a:r>
              <a:rPr lang="en-US" sz="2400" dirty="0"/>
              <a:t>Matter Labs optimization:  </a:t>
            </a:r>
            <a:r>
              <a:rPr lang="en-US" sz="2400" dirty="0" err="1"/>
              <a:t>MontRed</a:t>
            </a:r>
            <a:r>
              <a:rPr lang="en-US" sz="2400" dirty="0"/>
              <a:t>(a*b) + </a:t>
            </a:r>
            <a:r>
              <a:rPr lang="en-US" sz="2400" dirty="0" err="1"/>
              <a:t>MontRed</a:t>
            </a:r>
            <a:r>
              <a:rPr lang="en-US" sz="2400" dirty="0"/>
              <a:t>(c*d) = </a:t>
            </a:r>
            <a:r>
              <a:rPr lang="en-US" sz="2400" dirty="0" err="1"/>
              <a:t>MontRed</a:t>
            </a:r>
            <a:r>
              <a:rPr lang="en-US" sz="2400" dirty="0"/>
              <a:t>(a*b + c*d) which can save a </a:t>
            </a:r>
            <a:r>
              <a:rPr lang="en-US" sz="2400" dirty="0" err="1"/>
              <a:t>MontRed</a:t>
            </a:r>
            <a:r>
              <a:rPr lang="en-US" sz="2400" dirty="0"/>
              <a:t> step.</a:t>
            </a:r>
          </a:p>
        </p:txBody>
      </p:sp>
    </p:spTree>
    <p:extLst>
      <p:ext uri="{BB962C8B-B14F-4D97-AF65-F5344CB8AC3E}">
        <p14:creationId xmlns:p14="http://schemas.microsoft.com/office/powerpoint/2010/main" val="3562829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GPU IMAD.WIDE Instruction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5205984"/>
          </a:xfrm>
        </p:spPr>
        <p:txBody>
          <a:bodyPr/>
          <a:lstStyle/>
          <a:p>
            <a:pPr marL="0" indent="0">
              <a:buNone/>
            </a:pPr>
            <a:r>
              <a:rPr lang="en-US" sz="2000" dirty="0"/>
              <a:t>Volta+ GPUs have a 64-bit multiplication instruction:    </a:t>
            </a:r>
            <a:r>
              <a:rPr lang="en-US" sz="2000" i="1" dirty="0"/>
              <a:t>IMAD.WIDE   D, A, B, C</a:t>
            </a:r>
          </a:p>
          <a:p>
            <a:pPr marL="0" indent="0">
              <a:buNone/>
            </a:pPr>
            <a:r>
              <a:rPr lang="en-US" sz="2000" dirty="0"/>
              <a:t>Computes A*B + C, stores the result in D.   A and B are 32 bit source registers.  C and D are pairs of even aligned 32-bit registers.   Supports optional carry in and optional carry out.</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lgn="ctr">
              <a:buNone/>
            </a:pPr>
            <a:r>
              <a:rPr lang="en-US" sz="2000" b="1" dirty="0">
                <a:solidFill>
                  <a:srgbClr val="FF0000"/>
                </a:solidFill>
              </a:rPr>
              <a:t>Throughput:  128 IMAD.WIDE ops every 4-5 cycles per SM.</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pic>
        <p:nvPicPr>
          <p:cNvPr id="5" name="Picture 4">
            <a:extLst>
              <a:ext uri="{FF2B5EF4-FFF2-40B4-BE49-F238E27FC236}">
                <a16:creationId xmlns:a16="http://schemas.microsoft.com/office/drawing/2014/main" id="{F805D69E-EB6D-D664-8898-494D2C922D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040" y="2810379"/>
            <a:ext cx="7072528" cy="2986691"/>
          </a:xfrm>
          <a:prstGeom prst="rect">
            <a:avLst/>
          </a:prstGeom>
        </p:spPr>
      </p:pic>
    </p:spTree>
    <p:extLst>
      <p:ext uri="{BB962C8B-B14F-4D97-AF65-F5344CB8AC3E}">
        <p14:creationId xmlns:p14="http://schemas.microsoft.com/office/powerpoint/2010/main" val="2887771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Alignment Problem</a:t>
            </a:r>
          </a:p>
        </p:txBody>
      </p:sp>
      <p:sp>
        <p:nvSpPr>
          <p:cNvPr id="7" name="TextBox 6">
            <a:extLst>
              <a:ext uri="{FF2B5EF4-FFF2-40B4-BE49-F238E27FC236}">
                <a16:creationId xmlns:a16="http://schemas.microsoft.com/office/drawing/2014/main" id="{0C11D575-59A8-3F5C-DFAA-593C5742CF4C}"/>
              </a:ext>
            </a:extLst>
          </p:cNvPr>
          <p:cNvSpPr txBox="1"/>
          <p:nvPr/>
        </p:nvSpPr>
        <p:spPr>
          <a:xfrm>
            <a:off x="5973190" y="2561893"/>
            <a:ext cx="3975482" cy="369332"/>
          </a:xfrm>
          <a:prstGeom prst="rect">
            <a:avLst/>
          </a:prstGeom>
          <a:noFill/>
        </p:spPr>
        <p:txBody>
          <a:bodyPr wrap="squar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a:t>
            </a:r>
          </a:p>
        </p:txBody>
      </p:sp>
      <p:sp>
        <p:nvSpPr>
          <p:cNvPr id="9" name="TextBox 8">
            <a:extLst>
              <a:ext uri="{FF2B5EF4-FFF2-40B4-BE49-F238E27FC236}">
                <a16:creationId xmlns:a16="http://schemas.microsoft.com/office/drawing/2014/main" id="{67113222-B13E-DDA4-93C4-F208B9DE9FD7}"/>
              </a:ext>
            </a:extLst>
          </p:cNvPr>
          <p:cNvSpPr txBox="1"/>
          <p:nvPr/>
        </p:nvSpPr>
        <p:spPr>
          <a:xfrm>
            <a:off x="6230112" y="1921411"/>
            <a:ext cx="3204723" cy="369332"/>
          </a:xfrm>
          <a:prstGeom prst="rect">
            <a:avLst/>
          </a:prstGeom>
          <a:noFill/>
        </p:spPr>
        <p:txBody>
          <a:bodyPr wrap="none" rtlCol="0">
            <a:spAutoFit/>
          </a:bodyPr>
          <a:lstStyle/>
          <a:p>
            <a:r>
              <a:rPr lang="en-US" dirty="0"/>
              <a:t>A</a:t>
            </a:r>
            <a:r>
              <a:rPr lang="en-US" baseline="-25000" dirty="0"/>
              <a:t>3</a:t>
            </a:r>
            <a:r>
              <a:rPr lang="en-US" dirty="0"/>
              <a:t>	A</a:t>
            </a:r>
            <a:r>
              <a:rPr lang="en-US" baseline="-25000" dirty="0"/>
              <a:t>2</a:t>
            </a:r>
            <a:r>
              <a:rPr lang="en-US" dirty="0"/>
              <a:t>	A</a:t>
            </a:r>
            <a:r>
              <a:rPr lang="en-US" baseline="-25000" dirty="0"/>
              <a:t>1</a:t>
            </a:r>
            <a:r>
              <a:rPr lang="en-US" dirty="0"/>
              <a:t>	A</a:t>
            </a:r>
            <a:r>
              <a:rPr lang="en-US" baseline="-25000" dirty="0"/>
              <a:t>0</a:t>
            </a:r>
          </a:p>
        </p:txBody>
      </p:sp>
      <p:sp>
        <p:nvSpPr>
          <p:cNvPr id="10" name="TextBox 9">
            <a:extLst>
              <a:ext uri="{FF2B5EF4-FFF2-40B4-BE49-F238E27FC236}">
                <a16:creationId xmlns:a16="http://schemas.microsoft.com/office/drawing/2014/main" id="{2B4EAFA0-5D05-527B-D3F1-9235732E1CAB}"/>
              </a:ext>
            </a:extLst>
          </p:cNvPr>
          <p:cNvSpPr txBox="1"/>
          <p:nvPr/>
        </p:nvSpPr>
        <p:spPr>
          <a:xfrm>
            <a:off x="6226588" y="2150011"/>
            <a:ext cx="3196709" cy="369332"/>
          </a:xfrm>
          <a:prstGeom prst="rect">
            <a:avLst/>
          </a:prstGeom>
          <a:noFill/>
        </p:spPr>
        <p:txBody>
          <a:bodyPr wrap="none" rtlCol="0">
            <a:spAutoFit/>
          </a:bodyPr>
          <a:lstStyle/>
          <a:p>
            <a:r>
              <a:rPr lang="en-US" dirty="0"/>
              <a:t>B</a:t>
            </a:r>
            <a:r>
              <a:rPr lang="en-US" baseline="-25000" dirty="0"/>
              <a:t>3</a:t>
            </a:r>
            <a:r>
              <a:rPr lang="en-US" dirty="0"/>
              <a:t>	B</a:t>
            </a:r>
            <a:r>
              <a:rPr lang="en-US" baseline="-25000" dirty="0"/>
              <a:t>2</a:t>
            </a:r>
            <a:r>
              <a:rPr lang="en-US" dirty="0"/>
              <a:t>	B</a:t>
            </a:r>
            <a:r>
              <a:rPr lang="en-US" baseline="-25000" dirty="0"/>
              <a:t>1</a:t>
            </a:r>
            <a:r>
              <a:rPr lang="en-US" dirty="0"/>
              <a:t>	B</a:t>
            </a:r>
            <a:r>
              <a:rPr lang="en-US" baseline="-25000" dirty="0"/>
              <a:t>0</a:t>
            </a:r>
          </a:p>
        </p:txBody>
      </p:sp>
      <p:cxnSp>
        <p:nvCxnSpPr>
          <p:cNvPr id="11" name="Straight Connector 10">
            <a:extLst>
              <a:ext uri="{FF2B5EF4-FFF2-40B4-BE49-F238E27FC236}">
                <a16:creationId xmlns:a16="http://schemas.microsoft.com/office/drawing/2014/main" id="{CD07B5B8-997A-B1FD-5D5F-EC7191299C91}"/>
              </a:ext>
            </a:extLst>
          </p:cNvPr>
          <p:cNvCxnSpPr>
            <a:cxnSpLocks/>
          </p:cNvCxnSpPr>
          <p:nvPr/>
        </p:nvCxnSpPr>
        <p:spPr>
          <a:xfrm>
            <a:off x="2332037" y="2578718"/>
            <a:ext cx="7174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025C187-844C-D06F-8D01-68A5BC9EEB62}"/>
              </a:ext>
            </a:extLst>
          </p:cNvPr>
          <p:cNvSpPr/>
          <p:nvPr/>
        </p:nvSpPr>
        <p:spPr>
          <a:xfrm>
            <a:off x="4149110" y="3469161"/>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a:t>
            </a:r>
          </a:p>
        </p:txBody>
      </p:sp>
      <p:sp>
        <p:nvSpPr>
          <p:cNvPr id="14" name="TextBox 13">
            <a:extLst>
              <a:ext uri="{FF2B5EF4-FFF2-40B4-BE49-F238E27FC236}">
                <a16:creationId xmlns:a16="http://schemas.microsoft.com/office/drawing/2014/main" id="{A94D2E58-6270-653F-84A3-3D3556B11A9F}"/>
              </a:ext>
            </a:extLst>
          </p:cNvPr>
          <p:cNvSpPr txBox="1"/>
          <p:nvPr/>
        </p:nvSpPr>
        <p:spPr>
          <a:xfrm>
            <a:off x="4144688" y="3152279"/>
            <a:ext cx="4572085"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a:t>
            </a:r>
          </a:p>
        </p:txBody>
      </p:sp>
      <p:sp>
        <p:nvSpPr>
          <p:cNvPr id="15" name="Rectangle 14">
            <a:extLst>
              <a:ext uri="{FF2B5EF4-FFF2-40B4-BE49-F238E27FC236}">
                <a16:creationId xmlns:a16="http://schemas.microsoft.com/office/drawing/2014/main" id="{9C1EBD03-4E59-BE92-F928-46969932A09F}"/>
              </a:ext>
            </a:extLst>
          </p:cNvPr>
          <p:cNvSpPr/>
          <p:nvPr/>
        </p:nvSpPr>
        <p:spPr>
          <a:xfrm>
            <a:off x="3234710" y="4107668"/>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a:t>
            </a:r>
          </a:p>
        </p:txBody>
      </p:sp>
      <p:sp>
        <p:nvSpPr>
          <p:cNvPr id="16" name="TextBox 15">
            <a:extLst>
              <a:ext uri="{FF2B5EF4-FFF2-40B4-BE49-F238E27FC236}">
                <a16:creationId xmlns:a16="http://schemas.microsoft.com/office/drawing/2014/main" id="{C893FB91-BC43-2683-CBB8-C7A98D75C138}"/>
              </a:ext>
            </a:extLst>
          </p:cNvPr>
          <p:cNvSpPr txBox="1"/>
          <p:nvPr/>
        </p:nvSpPr>
        <p:spPr>
          <a:xfrm>
            <a:off x="3229737" y="3790786"/>
            <a:ext cx="4572085"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a:t>
            </a:r>
          </a:p>
        </p:txBody>
      </p:sp>
      <p:sp>
        <p:nvSpPr>
          <p:cNvPr id="17" name="Rectangle 16">
            <a:extLst>
              <a:ext uri="{FF2B5EF4-FFF2-40B4-BE49-F238E27FC236}">
                <a16:creationId xmlns:a16="http://schemas.microsoft.com/office/drawing/2014/main" id="{A18C5520-9195-E283-A186-DFB953BFF192}"/>
              </a:ext>
            </a:extLst>
          </p:cNvPr>
          <p:cNvSpPr/>
          <p:nvPr/>
        </p:nvSpPr>
        <p:spPr>
          <a:xfrm>
            <a:off x="2332037" y="4736068"/>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a:t>
            </a:r>
          </a:p>
        </p:txBody>
      </p:sp>
      <p:sp>
        <p:nvSpPr>
          <p:cNvPr id="18" name="TextBox 17">
            <a:extLst>
              <a:ext uri="{FF2B5EF4-FFF2-40B4-BE49-F238E27FC236}">
                <a16:creationId xmlns:a16="http://schemas.microsoft.com/office/drawing/2014/main" id="{069C4BD8-014B-32B0-BD58-4EABC77F8993}"/>
              </a:ext>
            </a:extLst>
          </p:cNvPr>
          <p:cNvSpPr txBox="1"/>
          <p:nvPr/>
        </p:nvSpPr>
        <p:spPr>
          <a:xfrm>
            <a:off x="2324777" y="4419186"/>
            <a:ext cx="4572085"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a:t>
            </a:r>
          </a:p>
        </p:txBody>
      </p:sp>
      <p:sp>
        <p:nvSpPr>
          <p:cNvPr id="21" name="Rectangle 20">
            <a:extLst>
              <a:ext uri="{FF2B5EF4-FFF2-40B4-BE49-F238E27FC236}">
                <a16:creationId xmlns:a16="http://schemas.microsoft.com/office/drawing/2014/main" id="{9DA58C4C-3D10-255D-499E-418421336B88}"/>
              </a:ext>
            </a:extLst>
          </p:cNvPr>
          <p:cNvSpPr/>
          <p:nvPr/>
        </p:nvSpPr>
        <p:spPr>
          <a:xfrm>
            <a:off x="5062601" y="2850263"/>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a:t>
            </a:r>
          </a:p>
        </p:txBody>
      </p:sp>
      <p:sp>
        <p:nvSpPr>
          <p:cNvPr id="22" name="TextBox 21">
            <a:extLst>
              <a:ext uri="{FF2B5EF4-FFF2-40B4-BE49-F238E27FC236}">
                <a16:creationId xmlns:a16="http://schemas.microsoft.com/office/drawing/2014/main" id="{94B888B3-A7E8-0384-E13F-74B39ED1E77A}"/>
              </a:ext>
            </a:extLst>
          </p:cNvPr>
          <p:cNvSpPr txBox="1"/>
          <p:nvPr/>
        </p:nvSpPr>
        <p:spPr>
          <a:xfrm>
            <a:off x="4325112" y="6096000"/>
            <a:ext cx="184731" cy="369332"/>
          </a:xfrm>
          <a:prstGeom prst="rect">
            <a:avLst/>
          </a:prstGeom>
          <a:noFill/>
        </p:spPr>
        <p:txBody>
          <a:bodyPr wrap="none" rtlCol="0">
            <a:spAutoFit/>
          </a:bodyPr>
          <a:lstStyle/>
          <a:p>
            <a:endParaRPr lang="en-US" b="1" i="1" dirty="0"/>
          </a:p>
        </p:txBody>
      </p:sp>
      <p:sp>
        <p:nvSpPr>
          <p:cNvPr id="25" name="Right Brace 24">
            <a:extLst>
              <a:ext uri="{FF2B5EF4-FFF2-40B4-BE49-F238E27FC236}">
                <a16:creationId xmlns:a16="http://schemas.microsoft.com/office/drawing/2014/main" id="{A73D96C1-C5BF-C402-42FF-E139CE07A1B7}"/>
              </a:ext>
            </a:extLst>
          </p:cNvPr>
          <p:cNvSpPr/>
          <p:nvPr/>
        </p:nvSpPr>
        <p:spPr>
          <a:xfrm>
            <a:off x="9635575" y="2627486"/>
            <a:ext cx="227753" cy="469282"/>
          </a:xfrm>
          <a:prstGeom prst="rightBrace">
            <a:avLst>
              <a:gd name="adj1" fmla="val 2268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26" name="TextBox 25">
            <a:extLst>
              <a:ext uri="{FF2B5EF4-FFF2-40B4-BE49-F238E27FC236}">
                <a16:creationId xmlns:a16="http://schemas.microsoft.com/office/drawing/2014/main" id="{D75FDC02-73D0-AE77-E3DB-EA3FF9259C0B}"/>
              </a:ext>
            </a:extLst>
          </p:cNvPr>
          <p:cNvSpPr txBox="1"/>
          <p:nvPr/>
        </p:nvSpPr>
        <p:spPr>
          <a:xfrm>
            <a:off x="10071278" y="2677461"/>
            <a:ext cx="929806" cy="369332"/>
          </a:xfrm>
          <a:prstGeom prst="rect">
            <a:avLst/>
          </a:prstGeom>
          <a:noFill/>
        </p:spPr>
        <p:txBody>
          <a:bodyPr wrap="none" rtlCol="0">
            <a:spAutoFit/>
          </a:bodyPr>
          <a:lstStyle/>
          <a:p>
            <a:r>
              <a:rPr lang="en-US" dirty="0"/>
              <a:t>B0 rows</a:t>
            </a:r>
          </a:p>
        </p:txBody>
      </p:sp>
      <p:sp>
        <p:nvSpPr>
          <p:cNvPr id="27" name="Right Brace 26">
            <a:extLst>
              <a:ext uri="{FF2B5EF4-FFF2-40B4-BE49-F238E27FC236}">
                <a16:creationId xmlns:a16="http://schemas.microsoft.com/office/drawing/2014/main" id="{AA4D0E9D-E62B-1A5C-7C80-201A4993BA26}"/>
              </a:ext>
            </a:extLst>
          </p:cNvPr>
          <p:cNvSpPr/>
          <p:nvPr/>
        </p:nvSpPr>
        <p:spPr>
          <a:xfrm>
            <a:off x="9635575" y="3291951"/>
            <a:ext cx="227753" cy="469282"/>
          </a:xfrm>
          <a:prstGeom prst="rightBrace">
            <a:avLst>
              <a:gd name="adj1" fmla="val 2268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28" name="TextBox 27">
            <a:extLst>
              <a:ext uri="{FF2B5EF4-FFF2-40B4-BE49-F238E27FC236}">
                <a16:creationId xmlns:a16="http://schemas.microsoft.com/office/drawing/2014/main" id="{432DD578-C50C-3FC1-D6C3-254B0DEE49B3}"/>
              </a:ext>
            </a:extLst>
          </p:cNvPr>
          <p:cNvSpPr txBox="1"/>
          <p:nvPr/>
        </p:nvSpPr>
        <p:spPr>
          <a:xfrm>
            <a:off x="10071278" y="3341926"/>
            <a:ext cx="929806" cy="369332"/>
          </a:xfrm>
          <a:prstGeom prst="rect">
            <a:avLst/>
          </a:prstGeom>
          <a:noFill/>
        </p:spPr>
        <p:txBody>
          <a:bodyPr wrap="none" rtlCol="0">
            <a:spAutoFit/>
          </a:bodyPr>
          <a:lstStyle/>
          <a:p>
            <a:r>
              <a:rPr lang="en-US" dirty="0"/>
              <a:t>B1 rows</a:t>
            </a:r>
          </a:p>
        </p:txBody>
      </p:sp>
      <p:sp>
        <p:nvSpPr>
          <p:cNvPr id="29" name="Right Brace 28">
            <a:extLst>
              <a:ext uri="{FF2B5EF4-FFF2-40B4-BE49-F238E27FC236}">
                <a16:creationId xmlns:a16="http://schemas.microsoft.com/office/drawing/2014/main" id="{386E7D0D-5579-CFC7-6CE1-C04927FB9326}"/>
              </a:ext>
            </a:extLst>
          </p:cNvPr>
          <p:cNvSpPr/>
          <p:nvPr/>
        </p:nvSpPr>
        <p:spPr>
          <a:xfrm>
            <a:off x="9635575" y="3961799"/>
            <a:ext cx="227753" cy="469282"/>
          </a:xfrm>
          <a:prstGeom prst="rightBrace">
            <a:avLst>
              <a:gd name="adj1" fmla="val 2268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30" name="TextBox 29">
            <a:extLst>
              <a:ext uri="{FF2B5EF4-FFF2-40B4-BE49-F238E27FC236}">
                <a16:creationId xmlns:a16="http://schemas.microsoft.com/office/drawing/2014/main" id="{B5F783DF-73A2-E7D0-E32F-5A93E3C8A2F7}"/>
              </a:ext>
            </a:extLst>
          </p:cNvPr>
          <p:cNvSpPr txBox="1"/>
          <p:nvPr/>
        </p:nvSpPr>
        <p:spPr>
          <a:xfrm>
            <a:off x="10071278" y="4011774"/>
            <a:ext cx="929806" cy="369332"/>
          </a:xfrm>
          <a:prstGeom prst="rect">
            <a:avLst/>
          </a:prstGeom>
          <a:noFill/>
        </p:spPr>
        <p:txBody>
          <a:bodyPr wrap="none" rtlCol="0">
            <a:spAutoFit/>
          </a:bodyPr>
          <a:lstStyle/>
          <a:p>
            <a:r>
              <a:rPr lang="en-US" dirty="0"/>
              <a:t>B2 rows</a:t>
            </a:r>
          </a:p>
        </p:txBody>
      </p:sp>
      <p:sp>
        <p:nvSpPr>
          <p:cNvPr id="31" name="Right Brace 30">
            <a:extLst>
              <a:ext uri="{FF2B5EF4-FFF2-40B4-BE49-F238E27FC236}">
                <a16:creationId xmlns:a16="http://schemas.microsoft.com/office/drawing/2014/main" id="{41F2BDA4-BCA1-2292-888E-2F10EBF7C826}"/>
              </a:ext>
            </a:extLst>
          </p:cNvPr>
          <p:cNvSpPr/>
          <p:nvPr/>
        </p:nvSpPr>
        <p:spPr>
          <a:xfrm>
            <a:off x="9635575" y="4581672"/>
            <a:ext cx="227753" cy="469282"/>
          </a:xfrm>
          <a:prstGeom prst="rightBrace">
            <a:avLst>
              <a:gd name="adj1" fmla="val 2268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
        <p:nvSpPr>
          <p:cNvPr id="32" name="TextBox 31">
            <a:extLst>
              <a:ext uri="{FF2B5EF4-FFF2-40B4-BE49-F238E27FC236}">
                <a16:creationId xmlns:a16="http://schemas.microsoft.com/office/drawing/2014/main" id="{AF9BF4C3-2BB9-6990-2F25-E9A6128E882C}"/>
              </a:ext>
            </a:extLst>
          </p:cNvPr>
          <p:cNvSpPr txBox="1"/>
          <p:nvPr/>
        </p:nvSpPr>
        <p:spPr>
          <a:xfrm>
            <a:off x="10071278" y="4631647"/>
            <a:ext cx="929806" cy="369332"/>
          </a:xfrm>
          <a:prstGeom prst="rect">
            <a:avLst/>
          </a:prstGeom>
          <a:noFill/>
        </p:spPr>
        <p:txBody>
          <a:bodyPr wrap="none" rtlCol="0">
            <a:spAutoFit/>
          </a:bodyPr>
          <a:lstStyle/>
          <a:p>
            <a:r>
              <a:rPr lang="en-US" dirty="0"/>
              <a:t>B3 rows</a:t>
            </a:r>
          </a:p>
        </p:txBody>
      </p:sp>
      <p:cxnSp>
        <p:nvCxnSpPr>
          <p:cNvPr id="34" name="Straight Connector 33">
            <a:extLst>
              <a:ext uri="{FF2B5EF4-FFF2-40B4-BE49-F238E27FC236}">
                <a16:creationId xmlns:a16="http://schemas.microsoft.com/office/drawing/2014/main" id="{CA516DAF-2CD9-45B5-8DE3-297E20BA015D}"/>
              </a:ext>
            </a:extLst>
          </p:cNvPr>
          <p:cNvCxnSpPr>
            <a:cxnSpLocks/>
          </p:cNvCxnSpPr>
          <p:nvPr/>
        </p:nvCxnSpPr>
        <p:spPr>
          <a:xfrm>
            <a:off x="2324777" y="5142504"/>
            <a:ext cx="7174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44180EF-D37D-31BE-6EC0-DDB236FA670A}"/>
              </a:ext>
            </a:extLst>
          </p:cNvPr>
          <p:cNvSpPr txBox="1"/>
          <p:nvPr/>
        </p:nvSpPr>
        <p:spPr>
          <a:xfrm>
            <a:off x="2429573" y="5179707"/>
            <a:ext cx="7802880" cy="369332"/>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odd	even	odd	even	odd	even	odd	even</a:t>
            </a:r>
          </a:p>
        </p:txBody>
      </p:sp>
      <p:sp>
        <p:nvSpPr>
          <p:cNvPr id="36" name="TextBox 35">
            <a:extLst>
              <a:ext uri="{FF2B5EF4-FFF2-40B4-BE49-F238E27FC236}">
                <a16:creationId xmlns:a16="http://schemas.microsoft.com/office/drawing/2014/main" id="{0F5461BB-F42F-5CA0-28C5-6D865379E049}"/>
              </a:ext>
            </a:extLst>
          </p:cNvPr>
          <p:cNvSpPr txBox="1"/>
          <p:nvPr/>
        </p:nvSpPr>
        <p:spPr>
          <a:xfrm>
            <a:off x="4139562" y="3158677"/>
            <a:ext cx="4572085" cy="369332"/>
          </a:xfrm>
          <a:prstGeom prst="rect">
            <a:avLst/>
          </a:prstGeom>
          <a:noFill/>
        </p:spPr>
        <p:txBody>
          <a:bodyPr wrap="none" rtlCol="0">
            <a:spAutoFit/>
          </a:bodyPr>
          <a:lstStyle/>
          <a:p>
            <a:r>
              <a:rPr lang="en-US" dirty="0">
                <a:solidFill>
                  <a:srgbClr val="FF0000"/>
                </a:solidFill>
                <a:latin typeface="Courier New" panose="02070309020205020404" pitchFamily="49" charset="0"/>
                <a:cs typeface="Courier New" panose="02070309020205020404" pitchFamily="49" charset="0"/>
              </a:rPr>
              <a:t>	H</a:t>
            </a:r>
            <a:r>
              <a:rPr lang="en-US" dirty="0">
                <a:solidFill>
                  <a:srgbClr val="FF0000"/>
                </a:solidFill>
              </a:rPr>
              <a:t>(A</a:t>
            </a:r>
            <a:r>
              <a:rPr lang="en-US" baseline="-25000" dirty="0">
                <a:solidFill>
                  <a:srgbClr val="FF0000"/>
                </a:solidFill>
              </a:rPr>
              <a:t>2</a:t>
            </a:r>
            <a:r>
              <a:rPr lang="en-US" dirty="0">
                <a:solidFill>
                  <a:srgbClr val="FF0000"/>
                </a:solidFill>
              </a:rPr>
              <a:t>B</a:t>
            </a:r>
            <a:r>
              <a:rPr lang="en-US" baseline="-25000" dirty="0">
                <a:solidFill>
                  <a:srgbClr val="FF0000"/>
                </a:solidFill>
              </a:rPr>
              <a:t>1</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2</a:t>
            </a:r>
            <a:r>
              <a:rPr lang="en-US" dirty="0">
                <a:solidFill>
                  <a:srgbClr val="FF0000"/>
                </a:solidFill>
              </a:rPr>
              <a:t>B</a:t>
            </a:r>
            <a:r>
              <a:rPr lang="en-US" baseline="-25000" dirty="0">
                <a:solidFill>
                  <a:srgbClr val="FF0000"/>
                </a:solidFill>
              </a:rPr>
              <a:t>1</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H</a:t>
            </a:r>
            <a:r>
              <a:rPr lang="en-US" dirty="0">
                <a:solidFill>
                  <a:srgbClr val="FF0000"/>
                </a:solidFill>
              </a:rPr>
              <a:t>(A</a:t>
            </a:r>
            <a:r>
              <a:rPr lang="en-US" baseline="-25000" dirty="0">
                <a:solidFill>
                  <a:srgbClr val="FF0000"/>
                </a:solidFill>
              </a:rPr>
              <a:t>0</a:t>
            </a:r>
            <a:r>
              <a:rPr lang="en-US" dirty="0">
                <a:solidFill>
                  <a:srgbClr val="FF0000"/>
                </a:solidFill>
              </a:rPr>
              <a:t>B</a:t>
            </a:r>
            <a:r>
              <a:rPr lang="en-US" baseline="-25000" dirty="0">
                <a:solidFill>
                  <a:srgbClr val="FF0000"/>
                </a:solidFill>
              </a:rPr>
              <a:t>1</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0</a:t>
            </a:r>
            <a:r>
              <a:rPr lang="en-US" dirty="0">
                <a:solidFill>
                  <a:srgbClr val="FF0000"/>
                </a:solidFill>
              </a:rPr>
              <a:t>B</a:t>
            </a:r>
            <a:r>
              <a:rPr lang="en-US" baseline="-25000" dirty="0">
                <a:solidFill>
                  <a:srgbClr val="FF0000"/>
                </a:solidFill>
              </a:rPr>
              <a:t>1</a:t>
            </a:r>
            <a:r>
              <a:rPr lang="en-US" dirty="0">
                <a:solidFill>
                  <a:srgbClr val="FF0000"/>
                </a:solidFill>
              </a:rPr>
              <a:t>)</a:t>
            </a:r>
          </a:p>
        </p:txBody>
      </p:sp>
      <p:sp>
        <p:nvSpPr>
          <p:cNvPr id="37" name="Rectangle 36">
            <a:extLst>
              <a:ext uri="{FF2B5EF4-FFF2-40B4-BE49-F238E27FC236}">
                <a16:creationId xmlns:a16="http://schemas.microsoft.com/office/drawing/2014/main" id="{D1635E04-B179-1714-9A96-70893B73755F}"/>
              </a:ext>
            </a:extLst>
          </p:cNvPr>
          <p:cNvSpPr/>
          <p:nvPr/>
        </p:nvSpPr>
        <p:spPr>
          <a:xfrm>
            <a:off x="3229584" y="4114066"/>
            <a:ext cx="3648756" cy="369332"/>
          </a:xfrm>
          <a:prstGeom prst="rect">
            <a:avLst/>
          </a:prstGeom>
        </p:spPr>
        <p:txBody>
          <a:bodyPr wrap="none">
            <a:spAutoFit/>
          </a:bodyPr>
          <a:lstStyle/>
          <a:p>
            <a:r>
              <a:rPr lang="en-US" dirty="0">
                <a:solidFill>
                  <a:srgbClr val="FF0000"/>
                </a:solidFill>
                <a:latin typeface="Courier New" panose="02070309020205020404" pitchFamily="49" charset="0"/>
                <a:cs typeface="Courier New" panose="02070309020205020404" pitchFamily="49" charset="0"/>
              </a:rPr>
              <a:t>H</a:t>
            </a:r>
            <a:r>
              <a:rPr lang="en-US" dirty="0">
                <a:solidFill>
                  <a:srgbClr val="FF0000"/>
                </a:solidFill>
              </a:rPr>
              <a:t>(A</a:t>
            </a:r>
            <a:r>
              <a:rPr lang="en-US" baseline="-25000" dirty="0">
                <a:solidFill>
                  <a:srgbClr val="FF0000"/>
                </a:solidFill>
              </a:rPr>
              <a:t>3</a:t>
            </a:r>
            <a:r>
              <a:rPr lang="en-US" dirty="0">
                <a:solidFill>
                  <a:srgbClr val="FF0000"/>
                </a:solidFill>
              </a:rPr>
              <a:t>B</a:t>
            </a:r>
            <a:r>
              <a:rPr lang="en-US" baseline="-25000" dirty="0">
                <a:solidFill>
                  <a:srgbClr val="FF0000"/>
                </a:solidFill>
              </a:rPr>
              <a:t>2</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3</a:t>
            </a:r>
            <a:r>
              <a:rPr lang="en-US" dirty="0">
                <a:solidFill>
                  <a:srgbClr val="FF0000"/>
                </a:solidFill>
              </a:rPr>
              <a:t>B</a:t>
            </a:r>
            <a:r>
              <a:rPr lang="en-US" baseline="-25000" dirty="0">
                <a:solidFill>
                  <a:srgbClr val="FF0000"/>
                </a:solidFill>
              </a:rPr>
              <a:t>2</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H</a:t>
            </a:r>
            <a:r>
              <a:rPr lang="en-US" dirty="0">
                <a:solidFill>
                  <a:srgbClr val="FF0000"/>
                </a:solidFill>
              </a:rPr>
              <a:t>(A</a:t>
            </a:r>
            <a:r>
              <a:rPr lang="en-US" baseline="-25000" dirty="0">
                <a:solidFill>
                  <a:srgbClr val="FF0000"/>
                </a:solidFill>
              </a:rPr>
              <a:t>1</a:t>
            </a:r>
            <a:r>
              <a:rPr lang="en-US" dirty="0">
                <a:solidFill>
                  <a:srgbClr val="FF0000"/>
                </a:solidFill>
              </a:rPr>
              <a:t>B</a:t>
            </a:r>
            <a:r>
              <a:rPr lang="en-US" baseline="-25000" dirty="0">
                <a:solidFill>
                  <a:srgbClr val="FF0000"/>
                </a:solidFill>
              </a:rPr>
              <a:t>2</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1</a:t>
            </a:r>
            <a:r>
              <a:rPr lang="en-US" dirty="0">
                <a:solidFill>
                  <a:srgbClr val="FF0000"/>
                </a:solidFill>
              </a:rPr>
              <a:t>B</a:t>
            </a:r>
            <a:r>
              <a:rPr lang="en-US" baseline="-25000" dirty="0">
                <a:solidFill>
                  <a:srgbClr val="FF0000"/>
                </a:solidFill>
              </a:rPr>
              <a:t>2</a:t>
            </a:r>
            <a:r>
              <a:rPr lang="en-US" dirty="0">
                <a:solidFill>
                  <a:srgbClr val="FF0000"/>
                </a:solidFill>
              </a:rPr>
              <a:t>)</a:t>
            </a:r>
          </a:p>
        </p:txBody>
      </p:sp>
      <p:sp>
        <p:nvSpPr>
          <p:cNvPr id="38" name="TextBox 37">
            <a:extLst>
              <a:ext uri="{FF2B5EF4-FFF2-40B4-BE49-F238E27FC236}">
                <a16:creationId xmlns:a16="http://schemas.microsoft.com/office/drawing/2014/main" id="{72E30512-EA7A-DC1D-7FBC-F10F5490712B}"/>
              </a:ext>
            </a:extLst>
          </p:cNvPr>
          <p:cNvSpPr txBox="1"/>
          <p:nvPr/>
        </p:nvSpPr>
        <p:spPr>
          <a:xfrm>
            <a:off x="2319651" y="4425584"/>
            <a:ext cx="4572085" cy="369332"/>
          </a:xfrm>
          <a:prstGeom prst="rect">
            <a:avLst/>
          </a:prstGeom>
          <a:noFill/>
        </p:spPr>
        <p:txBody>
          <a:bodyPr wrap="none" rtlCol="0">
            <a:spAutoFit/>
          </a:bodyPr>
          <a:lstStyle/>
          <a:p>
            <a:r>
              <a:rPr lang="en-US" dirty="0">
                <a:solidFill>
                  <a:srgbClr val="FF0000"/>
                </a:solidFill>
                <a:latin typeface="Courier New" panose="02070309020205020404" pitchFamily="49" charset="0"/>
                <a:cs typeface="Courier New" panose="02070309020205020404" pitchFamily="49" charset="0"/>
              </a:rPr>
              <a:t> 	H</a:t>
            </a:r>
            <a:r>
              <a:rPr lang="en-US" dirty="0">
                <a:solidFill>
                  <a:srgbClr val="FF0000"/>
                </a:solidFill>
              </a:rPr>
              <a:t>(A</a:t>
            </a:r>
            <a:r>
              <a:rPr lang="en-US" baseline="-25000" dirty="0">
                <a:solidFill>
                  <a:srgbClr val="FF0000"/>
                </a:solidFill>
              </a:rPr>
              <a:t>2</a:t>
            </a:r>
            <a:r>
              <a:rPr lang="en-US" dirty="0">
                <a:solidFill>
                  <a:srgbClr val="FF0000"/>
                </a:solidFill>
              </a:rPr>
              <a:t>B</a:t>
            </a:r>
            <a:r>
              <a:rPr lang="en-US" baseline="-25000" dirty="0">
                <a:solidFill>
                  <a:srgbClr val="FF0000"/>
                </a:solidFill>
              </a:rPr>
              <a:t>3</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2</a:t>
            </a:r>
            <a:r>
              <a:rPr lang="en-US" dirty="0">
                <a:solidFill>
                  <a:srgbClr val="FF0000"/>
                </a:solidFill>
              </a:rPr>
              <a:t>B</a:t>
            </a:r>
            <a:r>
              <a:rPr lang="en-US" baseline="-25000" dirty="0">
                <a:solidFill>
                  <a:srgbClr val="FF0000"/>
                </a:solidFill>
              </a:rPr>
              <a:t>3</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H</a:t>
            </a:r>
            <a:r>
              <a:rPr lang="en-US" dirty="0">
                <a:solidFill>
                  <a:srgbClr val="FF0000"/>
                </a:solidFill>
              </a:rPr>
              <a:t>(A</a:t>
            </a:r>
            <a:r>
              <a:rPr lang="en-US" baseline="-25000" dirty="0">
                <a:solidFill>
                  <a:srgbClr val="FF0000"/>
                </a:solidFill>
              </a:rPr>
              <a:t>0</a:t>
            </a:r>
            <a:r>
              <a:rPr lang="en-US" dirty="0">
                <a:solidFill>
                  <a:srgbClr val="FF0000"/>
                </a:solidFill>
              </a:rPr>
              <a:t>B</a:t>
            </a:r>
            <a:r>
              <a:rPr lang="en-US" baseline="-25000" dirty="0">
                <a:solidFill>
                  <a:srgbClr val="FF0000"/>
                </a:solidFill>
              </a:rPr>
              <a:t>3</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0</a:t>
            </a:r>
            <a:r>
              <a:rPr lang="en-US" dirty="0">
                <a:solidFill>
                  <a:srgbClr val="FF0000"/>
                </a:solidFill>
              </a:rPr>
              <a:t>B</a:t>
            </a:r>
            <a:r>
              <a:rPr lang="en-US" baseline="-25000" dirty="0">
                <a:solidFill>
                  <a:srgbClr val="FF0000"/>
                </a:solidFill>
              </a:rPr>
              <a:t>3</a:t>
            </a:r>
            <a:r>
              <a:rPr lang="en-US" dirty="0">
                <a:solidFill>
                  <a:srgbClr val="FF0000"/>
                </a:solidFill>
              </a:rPr>
              <a:t>)</a:t>
            </a:r>
          </a:p>
        </p:txBody>
      </p:sp>
      <p:sp>
        <p:nvSpPr>
          <p:cNvPr id="39" name="Rectangle 38">
            <a:extLst>
              <a:ext uri="{FF2B5EF4-FFF2-40B4-BE49-F238E27FC236}">
                <a16:creationId xmlns:a16="http://schemas.microsoft.com/office/drawing/2014/main" id="{FFC76CBB-8BF5-0630-F5B8-DFD16402E7ED}"/>
              </a:ext>
            </a:extLst>
          </p:cNvPr>
          <p:cNvSpPr/>
          <p:nvPr/>
        </p:nvSpPr>
        <p:spPr>
          <a:xfrm>
            <a:off x="5057475" y="2856661"/>
            <a:ext cx="3648756" cy="369332"/>
          </a:xfrm>
          <a:prstGeom prst="rect">
            <a:avLst/>
          </a:prstGeom>
        </p:spPr>
        <p:txBody>
          <a:bodyPr wrap="none">
            <a:spAutoFit/>
          </a:bodyPr>
          <a:lstStyle/>
          <a:p>
            <a:r>
              <a:rPr lang="en-US" dirty="0">
                <a:solidFill>
                  <a:srgbClr val="FF0000"/>
                </a:solidFill>
                <a:latin typeface="Courier New" panose="02070309020205020404" pitchFamily="49" charset="0"/>
                <a:cs typeface="Courier New" panose="02070309020205020404" pitchFamily="49" charset="0"/>
              </a:rPr>
              <a:t>H</a:t>
            </a:r>
            <a:r>
              <a:rPr lang="en-US" dirty="0">
                <a:solidFill>
                  <a:srgbClr val="FF0000"/>
                </a:solidFill>
              </a:rPr>
              <a:t>(A</a:t>
            </a:r>
            <a:r>
              <a:rPr lang="en-US" baseline="-25000" dirty="0">
                <a:solidFill>
                  <a:srgbClr val="FF0000"/>
                </a:solidFill>
              </a:rPr>
              <a:t>3</a:t>
            </a:r>
            <a:r>
              <a:rPr lang="en-US" dirty="0">
                <a:solidFill>
                  <a:srgbClr val="FF0000"/>
                </a:solidFill>
              </a:rPr>
              <a:t>B</a:t>
            </a:r>
            <a:r>
              <a:rPr lang="en-US" baseline="-25000" dirty="0">
                <a:solidFill>
                  <a:srgbClr val="FF0000"/>
                </a:solidFill>
              </a:rPr>
              <a:t>0</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3</a:t>
            </a:r>
            <a:r>
              <a:rPr lang="en-US" dirty="0">
                <a:solidFill>
                  <a:srgbClr val="FF0000"/>
                </a:solidFill>
              </a:rPr>
              <a:t>B</a:t>
            </a:r>
            <a:r>
              <a:rPr lang="en-US" baseline="-25000" dirty="0">
                <a:solidFill>
                  <a:srgbClr val="FF0000"/>
                </a:solidFill>
              </a:rPr>
              <a:t>0</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H</a:t>
            </a:r>
            <a:r>
              <a:rPr lang="en-US" dirty="0">
                <a:solidFill>
                  <a:srgbClr val="FF0000"/>
                </a:solidFill>
              </a:rPr>
              <a:t>(A</a:t>
            </a:r>
            <a:r>
              <a:rPr lang="en-US" baseline="-25000" dirty="0">
                <a:solidFill>
                  <a:srgbClr val="FF0000"/>
                </a:solidFill>
              </a:rPr>
              <a:t>1</a:t>
            </a:r>
            <a:r>
              <a:rPr lang="en-US" dirty="0">
                <a:solidFill>
                  <a:srgbClr val="FF0000"/>
                </a:solidFill>
              </a:rPr>
              <a:t>B</a:t>
            </a:r>
            <a:r>
              <a:rPr lang="en-US" baseline="-25000" dirty="0">
                <a:solidFill>
                  <a:srgbClr val="FF0000"/>
                </a:solidFill>
              </a:rPr>
              <a:t>0</a:t>
            </a:r>
            <a:r>
              <a:rPr lang="en-US" dirty="0">
                <a:solidFill>
                  <a:srgbClr val="FF0000"/>
                </a:solidFill>
              </a:rPr>
              <a:t>)	</a:t>
            </a:r>
            <a:r>
              <a:rPr lang="en-US" dirty="0">
                <a:solidFill>
                  <a:srgbClr val="FF0000"/>
                </a:solidFill>
                <a:latin typeface="Courier New" panose="02070309020205020404" pitchFamily="49" charset="0"/>
                <a:cs typeface="Courier New" panose="02070309020205020404" pitchFamily="49" charset="0"/>
              </a:rPr>
              <a:t>L</a:t>
            </a:r>
            <a:r>
              <a:rPr lang="en-US" dirty="0">
                <a:solidFill>
                  <a:srgbClr val="FF0000"/>
                </a:solidFill>
              </a:rPr>
              <a:t>(A</a:t>
            </a:r>
            <a:r>
              <a:rPr lang="en-US" baseline="-25000" dirty="0">
                <a:solidFill>
                  <a:srgbClr val="FF0000"/>
                </a:solidFill>
              </a:rPr>
              <a:t>1</a:t>
            </a:r>
            <a:r>
              <a:rPr lang="en-US" dirty="0">
                <a:solidFill>
                  <a:srgbClr val="FF0000"/>
                </a:solidFill>
              </a:rPr>
              <a:t>B</a:t>
            </a:r>
            <a:r>
              <a:rPr lang="en-US" baseline="-25000" dirty="0">
                <a:solidFill>
                  <a:srgbClr val="FF0000"/>
                </a:solidFill>
              </a:rPr>
              <a:t>0</a:t>
            </a:r>
            <a:r>
              <a:rPr lang="en-US" dirty="0">
                <a:solidFill>
                  <a:srgbClr val="FF0000"/>
                </a:solidFill>
              </a:rPr>
              <a:t>)</a:t>
            </a:r>
          </a:p>
        </p:txBody>
      </p:sp>
    </p:spTree>
    <p:extLst>
      <p:ext uri="{BB962C8B-B14F-4D97-AF65-F5344CB8AC3E}">
        <p14:creationId xmlns:p14="http://schemas.microsoft.com/office/powerpoint/2010/main" val="116916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p:bldP spid="21" grpId="0"/>
      <p:bldP spid="36" grpId="0"/>
      <p:bldP spid="37" grpId="0"/>
      <p:bldP spid="38" grpId="0"/>
      <p:bldP spid="3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Even-Odd Solution</a:t>
            </a:r>
          </a:p>
        </p:txBody>
      </p:sp>
      <p:sp>
        <p:nvSpPr>
          <p:cNvPr id="4" name="TextBox 3">
            <a:extLst>
              <a:ext uri="{FF2B5EF4-FFF2-40B4-BE49-F238E27FC236}">
                <a16:creationId xmlns:a16="http://schemas.microsoft.com/office/drawing/2014/main" id="{6F8A49F5-BF6A-FACF-9EB7-3A530172B43B}"/>
              </a:ext>
            </a:extLst>
          </p:cNvPr>
          <p:cNvSpPr txBox="1"/>
          <p:nvPr/>
        </p:nvSpPr>
        <p:spPr>
          <a:xfrm>
            <a:off x="4851526" y="2025445"/>
            <a:ext cx="3975482" cy="369332"/>
          </a:xfrm>
          <a:prstGeom prst="rect">
            <a:avLst/>
          </a:prstGeom>
          <a:noFill/>
        </p:spPr>
        <p:txBody>
          <a:bodyPr wrap="squar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a:t>
            </a:r>
          </a:p>
        </p:txBody>
      </p:sp>
      <p:sp>
        <p:nvSpPr>
          <p:cNvPr id="5" name="TextBox 4">
            <a:extLst>
              <a:ext uri="{FF2B5EF4-FFF2-40B4-BE49-F238E27FC236}">
                <a16:creationId xmlns:a16="http://schemas.microsoft.com/office/drawing/2014/main" id="{3A5CD80A-095E-E929-335B-31DA8FCA830B}"/>
              </a:ext>
            </a:extLst>
          </p:cNvPr>
          <p:cNvSpPr txBox="1"/>
          <p:nvPr/>
        </p:nvSpPr>
        <p:spPr>
          <a:xfrm>
            <a:off x="5108448" y="1384963"/>
            <a:ext cx="3204723" cy="369332"/>
          </a:xfrm>
          <a:prstGeom prst="rect">
            <a:avLst/>
          </a:prstGeom>
          <a:noFill/>
        </p:spPr>
        <p:txBody>
          <a:bodyPr wrap="none" rtlCol="0">
            <a:spAutoFit/>
          </a:bodyPr>
          <a:lstStyle/>
          <a:p>
            <a:r>
              <a:rPr lang="en-US" dirty="0"/>
              <a:t>A</a:t>
            </a:r>
            <a:r>
              <a:rPr lang="en-US" baseline="-25000" dirty="0"/>
              <a:t>3</a:t>
            </a:r>
            <a:r>
              <a:rPr lang="en-US" dirty="0"/>
              <a:t>	A</a:t>
            </a:r>
            <a:r>
              <a:rPr lang="en-US" baseline="-25000" dirty="0"/>
              <a:t>2</a:t>
            </a:r>
            <a:r>
              <a:rPr lang="en-US" dirty="0"/>
              <a:t>	A</a:t>
            </a:r>
            <a:r>
              <a:rPr lang="en-US" baseline="-25000" dirty="0"/>
              <a:t>1</a:t>
            </a:r>
            <a:r>
              <a:rPr lang="en-US" dirty="0"/>
              <a:t>	A</a:t>
            </a:r>
            <a:r>
              <a:rPr lang="en-US" baseline="-25000" dirty="0"/>
              <a:t>0</a:t>
            </a:r>
          </a:p>
        </p:txBody>
      </p:sp>
      <p:sp>
        <p:nvSpPr>
          <p:cNvPr id="6" name="TextBox 5">
            <a:extLst>
              <a:ext uri="{FF2B5EF4-FFF2-40B4-BE49-F238E27FC236}">
                <a16:creationId xmlns:a16="http://schemas.microsoft.com/office/drawing/2014/main" id="{2C1811A4-FF2F-1C05-011E-54CD74099172}"/>
              </a:ext>
            </a:extLst>
          </p:cNvPr>
          <p:cNvSpPr txBox="1"/>
          <p:nvPr/>
        </p:nvSpPr>
        <p:spPr>
          <a:xfrm>
            <a:off x="5104924" y="1613563"/>
            <a:ext cx="3196709" cy="369332"/>
          </a:xfrm>
          <a:prstGeom prst="rect">
            <a:avLst/>
          </a:prstGeom>
          <a:noFill/>
        </p:spPr>
        <p:txBody>
          <a:bodyPr wrap="none" rtlCol="0">
            <a:spAutoFit/>
          </a:bodyPr>
          <a:lstStyle/>
          <a:p>
            <a:r>
              <a:rPr lang="en-US" dirty="0"/>
              <a:t>B</a:t>
            </a:r>
            <a:r>
              <a:rPr lang="en-US" baseline="-25000" dirty="0"/>
              <a:t>3</a:t>
            </a:r>
            <a:r>
              <a:rPr lang="en-US" dirty="0"/>
              <a:t>	B</a:t>
            </a:r>
            <a:r>
              <a:rPr lang="en-US" baseline="-25000" dirty="0"/>
              <a:t>2</a:t>
            </a:r>
            <a:r>
              <a:rPr lang="en-US" dirty="0"/>
              <a:t>	B</a:t>
            </a:r>
            <a:r>
              <a:rPr lang="en-US" baseline="-25000" dirty="0"/>
              <a:t>1</a:t>
            </a:r>
            <a:r>
              <a:rPr lang="en-US" dirty="0"/>
              <a:t>	B</a:t>
            </a:r>
            <a:r>
              <a:rPr lang="en-US" baseline="-25000" dirty="0"/>
              <a:t>0</a:t>
            </a:r>
          </a:p>
        </p:txBody>
      </p:sp>
      <p:cxnSp>
        <p:nvCxnSpPr>
          <p:cNvPr id="7" name="Straight Connector 6">
            <a:extLst>
              <a:ext uri="{FF2B5EF4-FFF2-40B4-BE49-F238E27FC236}">
                <a16:creationId xmlns:a16="http://schemas.microsoft.com/office/drawing/2014/main" id="{FBE39E27-55F9-74A2-1480-FBB05619861F}"/>
              </a:ext>
            </a:extLst>
          </p:cNvPr>
          <p:cNvCxnSpPr>
            <a:cxnSpLocks/>
          </p:cNvCxnSpPr>
          <p:nvPr/>
        </p:nvCxnSpPr>
        <p:spPr>
          <a:xfrm>
            <a:off x="1210373" y="2042270"/>
            <a:ext cx="7174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DD574902-C67A-F41E-1288-F209BAA0E488}"/>
              </a:ext>
            </a:extLst>
          </p:cNvPr>
          <p:cNvSpPr/>
          <p:nvPr/>
        </p:nvSpPr>
        <p:spPr>
          <a:xfrm>
            <a:off x="3027446" y="2323113"/>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a:t>
            </a:r>
          </a:p>
        </p:txBody>
      </p:sp>
      <p:sp>
        <p:nvSpPr>
          <p:cNvPr id="9" name="TextBox 8">
            <a:extLst>
              <a:ext uri="{FF2B5EF4-FFF2-40B4-BE49-F238E27FC236}">
                <a16:creationId xmlns:a16="http://schemas.microsoft.com/office/drawing/2014/main" id="{6720EAA3-AE5F-59A3-3503-E9B6CF05DA6A}"/>
              </a:ext>
            </a:extLst>
          </p:cNvPr>
          <p:cNvSpPr txBox="1"/>
          <p:nvPr/>
        </p:nvSpPr>
        <p:spPr>
          <a:xfrm>
            <a:off x="3023024" y="4054487"/>
            <a:ext cx="4572085"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a:t>
            </a:r>
          </a:p>
        </p:txBody>
      </p:sp>
      <p:sp>
        <p:nvSpPr>
          <p:cNvPr id="10" name="Rectangle 9">
            <a:extLst>
              <a:ext uri="{FF2B5EF4-FFF2-40B4-BE49-F238E27FC236}">
                <a16:creationId xmlns:a16="http://schemas.microsoft.com/office/drawing/2014/main" id="{DDBC0976-323A-6BAA-0E71-C83ED255B2E4}"/>
              </a:ext>
            </a:extLst>
          </p:cNvPr>
          <p:cNvSpPr/>
          <p:nvPr/>
        </p:nvSpPr>
        <p:spPr>
          <a:xfrm>
            <a:off x="2113046" y="4680692"/>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a:t>
            </a:r>
          </a:p>
        </p:txBody>
      </p:sp>
      <p:sp>
        <p:nvSpPr>
          <p:cNvPr id="11" name="TextBox 10">
            <a:extLst>
              <a:ext uri="{FF2B5EF4-FFF2-40B4-BE49-F238E27FC236}">
                <a16:creationId xmlns:a16="http://schemas.microsoft.com/office/drawing/2014/main" id="{70E94FCA-FB5E-A839-CA88-5FEC8B9FC202}"/>
              </a:ext>
            </a:extLst>
          </p:cNvPr>
          <p:cNvSpPr txBox="1"/>
          <p:nvPr/>
        </p:nvSpPr>
        <p:spPr>
          <a:xfrm>
            <a:off x="2108073" y="2608162"/>
            <a:ext cx="4572085"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a:t>
            </a:r>
          </a:p>
        </p:txBody>
      </p:sp>
      <p:sp>
        <p:nvSpPr>
          <p:cNvPr id="12" name="Rectangle 11">
            <a:extLst>
              <a:ext uri="{FF2B5EF4-FFF2-40B4-BE49-F238E27FC236}">
                <a16:creationId xmlns:a16="http://schemas.microsoft.com/office/drawing/2014/main" id="{27EEB244-8D41-B484-5339-919E40BDAF5B}"/>
              </a:ext>
            </a:extLst>
          </p:cNvPr>
          <p:cNvSpPr/>
          <p:nvPr/>
        </p:nvSpPr>
        <p:spPr>
          <a:xfrm>
            <a:off x="1210373" y="2931652"/>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a:t>
            </a:r>
          </a:p>
        </p:txBody>
      </p:sp>
      <p:sp>
        <p:nvSpPr>
          <p:cNvPr id="13" name="TextBox 12">
            <a:extLst>
              <a:ext uri="{FF2B5EF4-FFF2-40B4-BE49-F238E27FC236}">
                <a16:creationId xmlns:a16="http://schemas.microsoft.com/office/drawing/2014/main" id="{27BC9D88-4989-7DB6-E7A3-C0AF965F7F85}"/>
              </a:ext>
            </a:extLst>
          </p:cNvPr>
          <p:cNvSpPr txBox="1"/>
          <p:nvPr/>
        </p:nvSpPr>
        <p:spPr>
          <a:xfrm>
            <a:off x="1203113" y="4992210"/>
            <a:ext cx="4572085"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a:t>
            </a:r>
          </a:p>
        </p:txBody>
      </p:sp>
      <p:sp>
        <p:nvSpPr>
          <p:cNvPr id="14" name="Rectangle 13">
            <a:extLst>
              <a:ext uri="{FF2B5EF4-FFF2-40B4-BE49-F238E27FC236}">
                <a16:creationId xmlns:a16="http://schemas.microsoft.com/office/drawing/2014/main" id="{D5C836D2-D3F0-9897-0777-B0B8B634B065}"/>
              </a:ext>
            </a:extLst>
          </p:cNvPr>
          <p:cNvSpPr/>
          <p:nvPr/>
        </p:nvSpPr>
        <p:spPr>
          <a:xfrm>
            <a:off x="3940937" y="4349879"/>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a:t>
            </a:r>
          </a:p>
        </p:txBody>
      </p:sp>
      <p:cxnSp>
        <p:nvCxnSpPr>
          <p:cNvPr id="24" name="Straight Connector 23">
            <a:extLst>
              <a:ext uri="{FF2B5EF4-FFF2-40B4-BE49-F238E27FC236}">
                <a16:creationId xmlns:a16="http://schemas.microsoft.com/office/drawing/2014/main" id="{1217D479-264D-07BC-5B6D-43B6A1C478F0}"/>
              </a:ext>
            </a:extLst>
          </p:cNvPr>
          <p:cNvCxnSpPr>
            <a:cxnSpLocks/>
          </p:cNvCxnSpPr>
          <p:nvPr/>
        </p:nvCxnSpPr>
        <p:spPr>
          <a:xfrm>
            <a:off x="1203113" y="3301512"/>
            <a:ext cx="7174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F7EE20E-C94C-E588-3535-9241D3BF41B6}"/>
              </a:ext>
            </a:extLst>
          </p:cNvPr>
          <p:cNvSpPr txBox="1"/>
          <p:nvPr/>
        </p:nvSpPr>
        <p:spPr>
          <a:xfrm>
            <a:off x="1307908" y="3265563"/>
            <a:ext cx="10045892" cy="369332"/>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odd	even	odd	even	odd	even	odd	even	</a:t>
            </a:r>
            <a:r>
              <a:rPr lang="en-US" b="1" i="1" dirty="0">
                <a:solidFill>
                  <a:srgbClr val="00B050"/>
                </a:solidFill>
                <a:latin typeface="Courier New" panose="02070309020205020404" pitchFamily="49" charset="0"/>
                <a:cs typeface="Courier New" panose="02070309020205020404" pitchFamily="49" charset="0"/>
              </a:rPr>
              <a:t>aligned </a:t>
            </a:r>
            <a:r>
              <a:rPr lang="en-US" b="1" i="1" dirty="0" err="1">
                <a:solidFill>
                  <a:srgbClr val="00B050"/>
                </a:solidFill>
                <a:latin typeface="Courier New" panose="02070309020205020404" pitchFamily="49" charset="0"/>
                <a:cs typeface="Courier New" panose="02070309020205020404" pitchFamily="49" charset="0"/>
              </a:rPr>
              <a:t>accs</a:t>
            </a:r>
            <a:endParaRPr lang="en-US" dirty="0">
              <a:solidFill>
                <a:srgbClr val="00B050"/>
              </a:solidFill>
              <a:latin typeface="Courier New" panose="02070309020205020404" pitchFamily="49" charset="0"/>
              <a:cs typeface="Courier New" panose="02070309020205020404" pitchFamily="49" charset="0"/>
            </a:endParaRPr>
          </a:p>
        </p:txBody>
      </p:sp>
      <p:cxnSp>
        <p:nvCxnSpPr>
          <p:cNvPr id="30" name="Straight Connector 29">
            <a:extLst>
              <a:ext uri="{FF2B5EF4-FFF2-40B4-BE49-F238E27FC236}">
                <a16:creationId xmlns:a16="http://schemas.microsoft.com/office/drawing/2014/main" id="{1305A73E-6294-0501-E19F-0FCEEB249A0F}"/>
              </a:ext>
            </a:extLst>
          </p:cNvPr>
          <p:cNvCxnSpPr>
            <a:cxnSpLocks/>
          </p:cNvCxnSpPr>
          <p:nvPr/>
        </p:nvCxnSpPr>
        <p:spPr>
          <a:xfrm>
            <a:off x="1197017" y="5404632"/>
            <a:ext cx="7174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CF0DAC0-6CCE-F15D-1719-536B022F0ACB}"/>
              </a:ext>
            </a:extLst>
          </p:cNvPr>
          <p:cNvSpPr txBox="1"/>
          <p:nvPr/>
        </p:nvSpPr>
        <p:spPr>
          <a:xfrm>
            <a:off x="2257764" y="5380646"/>
            <a:ext cx="8958875" cy="369332"/>
          </a:xfrm>
          <a:prstGeom prst="rect">
            <a:avLst/>
          </a:prstGeom>
          <a:noFill/>
        </p:spPr>
        <p:txBody>
          <a:bodyPr wrap="square" rtlCol="0">
            <a:spAutoFit/>
          </a:bodyPr>
          <a:lstStyle/>
          <a:p>
            <a:r>
              <a:rPr lang="en-US" dirty="0">
                <a:latin typeface="Courier New" panose="02070309020205020404" pitchFamily="49" charset="0"/>
                <a:cs typeface="Courier New" panose="02070309020205020404" pitchFamily="49" charset="0"/>
              </a:rPr>
              <a:t>odd	even	odd	even	odd	even		</a:t>
            </a:r>
            <a:r>
              <a:rPr lang="en-US" b="1" i="1" dirty="0">
                <a:solidFill>
                  <a:srgbClr val="00B050"/>
                </a:solidFill>
                <a:latin typeface="Courier New" panose="02070309020205020404" pitchFamily="49" charset="0"/>
                <a:cs typeface="Courier New" panose="02070309020205020404" pitchFamily="49" charset="0"/>
              </a:rPr>
              <a:t>unaligned </a:t>
            </a:r>
            <a:r>
              <a:rPr lang="en-US" b="1" i="1" dirty="0" err="1">
                <a:solidFill>
                  <a:srgbClr val="00B050"/>
                </a:solidFill>
                <a:latin typeface="Courier New" panose="02070309020205020404" pitchFamily="49" charset="0"/>
                <a:cs typeface="Courier New" panose="02070309020205020404" pitchFamily="49" charset="0"/>
              </a:rPr>
              <a:t>accs</a:t>
            </a:r>
            <a:endParaRPr lang="en-US" dirty="0">
              <a:solidFill>
                <a:srgbClr val="00B050"/>
              </a:solidFill>
              <a:latin typeface="Courier New" panose="02070309020205020404" pitchFamily="49" charset="0"/>
              <a:cs typeface="Courier New" panose="02070309020205020404" pitchFamily="49" charset="0"/>
            </a:endParaRPr>
          </a:p>
        </p:txBody>
      </p:sp>
      <p:sp>
        <p:nvSpPr>
          <p:cNvPr id="32" name="TextBox 31">
            <a:extLst>
              <a:ext uri="{FF2B5EF4-FFF2-40B4-BE49-F238E27FC236}">
                <a16:creationId xmlns:a16="http://schemas.microsoft.com/office/drawing/2014/main" id="{6C66FDFF-94ED-0CC1-038C-7422A218F691}"/>
              </a:ext>
            </a:extLst>
          </p:cNvPr>
          <p:cNvSpPr txBox="1"/>
          <p:nvPr/>
        </p:nvSpPr>
        <p:spPr>
          <a:xfrm>
            <a:off x="3279648" y="6217920"/>
            <a:ext cx="4321183" cy="369332"/>
          </a:xfrm>
          <a:prstGeom prst="rect">
            <a:avLst/>
          </a:prstGeom>
          <a:noFill/>
        </p:spPr>
        <p:txBody>
          <a:bodyPr wrap="none" rtlCol="0">
            <a:spAutoFit/>
          </a:bodyPr>
          <a:lstStyle/>
          <a:p>
            <a:r>
              <a:rPr lang="en-US" b="1" dirty="0">
                <a:solidFill>
                  <a:srgbClr val="00B050"/>
                </a:solidFill>
              </a:rPr>
              <a:t>result = aligned </a:t>
            </a:r>
            <a:r>
              <a:rPr lang="en-US" b="1" dirty="0" err="1">
                <a:solidFill>
                  <a:srgbClr val="00B050"/>
                </a:solidFill>
              </a:rPr>
              <a:t>accs</a:t>
            </a:r>
            <a:r>
              <a:rPr lang="en-US" b="1" dirty="0">
                <a:solidFill>
                  <a:srgbClr val="00B050"/>
                </a:solidFill>
              </a:rPr>
              <a:t> + (unaligned </a:t>
            </a:r>
            <a:r>
              <a:rPr lang="en-US" b="1" dirty="0" err="1">
                <a:solidFill>
                  <a:srgbClr val="00B050"/>
                </a:solidFill>
              </a:rPr>
              <a:t>accs</a:t>
            </a:r>
            <a:r>
              <a:rPr lang="en-US" b="1" dirty="0">
                <a:solidFill>
                  <a:srgbClr val="00B050"/>
                </a:solidFill>
              </a:rPr>
              <a:t>&lt;&lt;32)</a:t>
            </a:r>
          </a:p>
        </p:txBody>
      </p:sp>
      <p:sp>
        <p:nvSpPr>
          <p:cNvPr id="33" name="TextBox 32">
            <a:extLst>
              <a:ext uri="{FF2B5EF4-FFF2-40B4-BE49-F238E27FC236}">
                <a16:creationId xmlns:a16="http://schemas.microsoft.com/office/drawing/2014/main" id="{6A8FD2DB-7277-71E3-D604-DB7930AE5C87}"/>
              </a:ext>
            </a:extLst>
          </p:cNvPr>
          <p:cNvSpPr txBox="1"/>
          <p:nvPr/>
        </p:nvSpPr>
        <p:spPr>
          <a:xfrm>
            <a:off x="1717296" y="1494801"/>
            <a:ext cx="1965090" cy="369332"/>
          </a:xfrm>
          <a:prstGeom prst="rect">
            <a:avLst/>
          </a:prstGeom>
          <a:noFill/>
        </p:spPr>
        <p:txBody>
          <a:bodyPr wrap="none" rtlCol="0">
            <a:spAutoFit/>
          </a:bodyPr>
          <a:lstStyle/>
          <a:p>
            <a:r>
              <a:rPr lang="en-US" dirty="0"/>
              <a:t>Even aligned terms</a:t>
            </a:r>
          </a:p>
        </p:txBody>
      </p:sp>
      <p:sp>
        <p:nvSpPr>
          <p:cNvPr id="34" name="TextBox 33">
            <a:extLst>
              <a:ext uri="{FF2B5EF4-FFF2-40B4-BE49-F238E27FC236}">
                <a16:creationId xmlns:a16="http://schemas.microsoft.com/office/drawing/2014/main" id="{351B03D9-0123-AF6D-93D4-B4F058558523}"/>
              </a:ext>
            </a:extLst>
          </p:cNvPr>
          <p:cNvSpPr txBox="1"/>
          <p:nvPr/>
        </p:nvSpPr>
        <p:spPr>
          <a:xfrm>
            <a:off x="1717296" y="4171770"/>
            <a:ext cx="1915011" cy="369332"/>
          </a:xfrm>
          <a:prstGeom prst="rect">
            <a:avLst/>
          </a:prstGeom>
          <a:noFill/>
        </p:spPr>
        <p:txBody>
          <a:bodyPr wrap="none" rtlCol="0">
            <a:spAutoFit/>
          </a:bodyPr>
          <a:lstStyle/>
          <a:p>
            <a:r>
              <a:rPr lang="en-US" dirty="0"/>
              <a:t>Odd aligned terms</a:t>
            </a:r>
          </a:p>
        </p:txBody>
      </p:sp>
    </p:spTree>
    <p:extLst>
      <p:ext uri="{BB962C8B-B14F-4D97-AF65-F5344CB8AC3E}">
        <p14:creationId xmlns:p14="http://schemas.microsoft.com/office/powerpoint/2010/main" val="221133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4" grpId="0"/>
      <p:bldP spid="31" grpId="0"/>
      <p:bldP spid="32" grpId="0"/>
      <p:bldP spid="3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Fast Squaring</a:t>
            </a:r>
          </a:p>
        </p:txBody>
      </p:sp>
      <p:sp>
        <p:nvSpPr>
          <p:cNvPr id="4" name="TextBox 3">
            <a:extLst>
              <a:ext uri="{FF2B5EF4-FFF2-40B4-BE49-F238E27FC236}">
                <a16:creationId xmlns:a16="http://schemas.microsoft.com/office/drawing/2014/main" id="{CE9CFF71-683C-935C-CB7C-0B9447C3A558}"/>
              </a:ext>
            </a:extLst>
          </p:cNvPr>
          <p:cNvSpPr txBox="1"/>
          <p:nvPr/>
        </p:nvSpPr>
        <p:spPr>
          <a:xfrm>
            <a:off x="5399788" y="2566843"/>
            <a:ext cx="3648756" cy="369332"/>
          </a:xfrm>
          <a:prstGeom prst="rect">
            <a:avLst/>
          </a:prstGeom>
          <a:noFill/>
        </p:spPr>
        <p:txBody>
          <a:bodyPr wrap="none" rtlCol="0">
            <a:spAutoFit/>
          </a:bodyPr>
          <a:lstStyle/>
          <a:p>
            <a:pPr lvl="3"/>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a:t>
            </a:r>
          </a:p>
        </p:txBody>
      </p:sp>
      <p:sp>
        <p:nvSpPr>
          <p:cNvPr id="5" name="TextBox 4">
            <a:extLst>
              <a:ext uri="{FF2B5EF4-FFF2-40B4-BE49-F238E27FC236}">
                <a16:creationId xmlns:a16="http://schemas.microsoft.com/office/drawing/2014/main" id="{9545B33F-92BF-2459-279F-B19F9B44F4A4}"/>
              </a:ext>
            </a:extLst>
          </p:cNvPr>
          <p:cNvSpPr txBox="1"/>
          <p:nvPr/>
        </p:nvSpPr>
        <p:spPr>
          <a:xfrm>
            <a:off x="5400464" y="2562100"/>
            <a:ext cx="2749471"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L</a:t>
            </a:r>
            <a:r>
              <a:rPr lang="en-US" b="1" dirty="0">
                <a:solidFill>
                  <a:srgbClr val="FF0000"/>
                </a:solidFill>
              </a:rPr>
              <a:t>(A</a:t>
            </a:r>
            <a:r>
              <a:rPr lang="en-US" b="1" baseline="-25000" dirty="0">
                <a:solidFill>
                  <a:srgbClr val="FF0000"/>
                </a:solidFill>
              </a:rPr>
              <a:t>1</a:t>
            </a:r>
            <a:r>
              <a:rPr lang="en-US" b="1" dirty="0">
                <a:solidFill>
                  <a:srgbClr val="FF0000"/>
                </a:solidFill>
              </a:rPr>
              <a:t>A</a:t>
            </a:r>
            <a:r>
              <a:rPr lang="en-US" b="1" baseline="-25000" dirty="0">
                <a:solidFill>
                  <a:srgbClr val="FF0000"/>
                </a:solidFill>
              </a:rPr>
              <a:t>0</a:t>
            </a:r>
            <a:r>
              <a:rPr lang="en-US" b="1" dirty="0">
                <a:solidFill>
                  <a:srgbClr val="FF0000"/>
                </a:solidFill>
              </a:rPr>
              <a:t>)</a:t>
            </a:r>
          </a:p>
        </p:txBody>
      </p:sp>
      <p:sp>
        <p:nvSpPr>
          <p:cNvPr id="6" name="TextBox 5">
            <a:extLst>
              <a:ext uri="{FF2B5EF4-FFF2-40B4-BE49-F238E27FC236}">
                <a16:creationId xmlns:a16="http://schemas.microsoft.com/office/drawing/2014/main" id="{8F58CC2D-E25C-23B7-25EC-9109EC0BC1B5}"/>
              </a:ext>
            </a:extLst>
          </p:cNvPr>
          <p:cNvSpPr txBox="1"/>
          <p:nvPr/>
        </p:nvSpPr>
        <p:spPr>
          <a:xfrm>
            <a:off x="5399788" y="2562100"/>
            <a:ext cx="1826141"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L</a:t>
            </a:r>
            <a:r>
              <a:rPr lang="en-US" b="1" dirty="0">
                <a:solidFill>
                  <a:srgbClr val="FF0000"/>
                </a:solidFill>
              </a:rPr>
              <a:t>(A</a:t>
            </a:r>
            <a:r>
              <a:rPr lang="en-US" b="1" baseline="-25000" dirty="0">
                <a:solidFill>
                  <a:srgbClr val="FF0000"/>
                </a:solidFill>
              </a:rPr>
              <a:t>2</a:t>
            </a:r>
            <a:r>
              <a:rPr lang="en-US" b="1" dirty="0">
                <a:solidFill>
                  <a:srgbClr val="FF0000"/>
                </a:solidFill>
              </a:rPr>
              <a:t>A</a:t>
            </a:r>
            <a:r>
              <a:rPr lang="en-US" b="1" baseline="-25000" dirty="0">
                <a:solidFill>
                  <a:srgbClr val="FF0000"/>
                </a:solidFill>
              </a:rPr>
              <a:t>0</a:t>
            </a:r>
            <a:r>
              <a:rPr lang="en-US" b="1" dirty="0">
                <a:solidFill>
                  <a:srgbClr val="FF0000"/>
                </a:solidFill>
              </a:rPr>
              <a:t>)</a:t>
            </a:r>
          </a:p>
        </p:txBody>
      </p:sp>
      <p:sp>
        <p:nvSpPr>
          <p:cNvPr id="7" name="TextBox 6">
            <a:extLst>
              <a:ext uri="{FF2B5EF4-FFF2-40B4-BE49-F238E27FC236}">
                <a16:creationId xmlns:a16="http://schemas.microsoft.com/office/drawing/2014/main" id="{E280B297-AD51-1273-5A3B-C5E18AA98CCA}"/>
              </a:ext>
            </a:extLst>
          </p:cNvPr>
          <p:cNvSpPr txBox="1"/>
          <p:nvPr/>
        </p:nvSpPr>
        <p:spPr>
          <a:xfrm>
            <a:off x="5400166" y="2561893"/>
            <a:ext cx="902811" cy="369332"/>
          </a:xfrm>
          <a:prstGeom prst="rect">
            <a:avLst/>
          </a:prstGeom>
          <a:noFill/>
        </p:spPr>
        <p:txBody>
          <a:bodyPr wrap="none" rtlCol="0">
            <a:spAutoFit/>
          </a:bodyPr>
          <a:lstStyle/>
          <a:p>
            <a:r>
              <a:rPr lang="en-US" b="1" dirty="0">
                <a:solidFill>
                  <a:srgbClr val="FF0000"/>
                </a:solidFill>
                <a:latin typeface="Courier New" panose="02070309020205020404" pitchFamily="49" charset="0"/>
                <a:cs typeface="Courier New" panose="02070309020205020404" pitchFamily="49" charset="0"/>
              </a:rPr>
              <a:t>L</a:t>
            </a:r>
            <a:r>
              <a:rPr lang="en-US" b="1" dirty="0">
                <a:solidFill>
                  <a:srgbClr val="FF0000"/>
                </a:solidFill>
              </a:rPr>
              <a:t>(A</a:t>
            </a:r>
            <a:r>
              <a:rPr lang="en-US" b="1" baseline="-25000" dirty="0">
                <a:solidFill>
                  <a:srgbClr val="FF0000"/>
                </a:solidFill>
              </a:rPr>
              <a:t>3</a:t>
            </a:r>
            <a:r>
              <a:rPr lang="en-US" b="1" dirty="0">
                <a:solidFill>
                  <a:srgbClr val="FF0000"/>
                </a:solidFill>
              </a:rPr>
              <a:t>A</a:t>
            </a:r>
            <a:r>
              <a:rPr lang="en-US" b="1" baseline="-25000" dirty="0">
                <a:solidFill>
                  <a:srgbClr val="FF0000"/>
                </a:solidFill>
              </a:rPr>
              <a:t>0</a:t>
            </a:r>
            <a:r>
              <a:rPr lang="en-US" b="1" dirty="0">
                <a:solidFill>
                  <a:srgbClr val="FF0000"/>
                </a:solidFill>
              </a:rPr>
              <a:t>)</a:t>
            </a:r>
          </a:p>
        </p:txBody>
      </p:sp>
      <p:sp>
        <p:nvSpPr>
          <p:cNvPr id="8" name="TextBox 7">
            <a:extLst>
              <a:ext uri="{FF2B5EF4-FFF2-40B4-BE49-F238E27FC236}">
                <a16:creationId xmlns:a16="http://schemas.microsoft.com/office/drawing/2014/main" id="{0F1D5E4B-426E-B056-360C-A491E5C75B81}"/>
              </a:ext>
            </a:extLst>
          </p:cNvPr>
          <p:cNvSpPr txBox="1"/>
          <p:nvPr/>
        </p:nvSpPr>
        <p:spPr>
          <a:xfrm>
            <a:off x="5657088" y="1921411"/>
            <a:ext cx="3204723" cy="369332"/>
          </a:xfrm>
          <a:prstGeom prst="rect">
            <a:avLst/>
          </a:prstGeom>
          <a:noFill/>
        </p:spPr>
        <p:txBody>
          <a:bodyPr wrap="none" rtlCol="0">
            <a:spAutoFit/>
          </a:bodyPr>
          <a:lstStyle/>
          <a:p>
            <a:r>
              <a:rPr lang="en-US" dirty="0"/>
              <a:t>A</a:t>
            </a:r>
            <a:r>
              <a:rPr lang="en-US" baseline="-25000" dirty="0"/>
              <a:t>3</a:t>
            </a:r>
            <a:r>
              <a:rPr lang="en-US" dirty="0"/>
              <a:t>	A</a:t>
            </a:r>
            <a:r>
              <a:rPr lang="en-US" baseline="-25000" dirty="0"/>
              <a:t>2</a:t>
            </a:r>
            <a:r>
              <a:rPr lang="en-US" dirty="0"/>
              <a:t>	A</a:t>
            </a:r>
            <a:r>
              <a:rPr lang="en-US" baseline="-25000" dirty="0"/>
              <a:t>1</a:t>
            </a:r>
            <a:r>
              <a:rPr lang="en-US" dirty="0"/>
              <a:t>	A</a:t>
            </a:r>
            <a:r>
              <a:rPr lang="en-US" baseline="-25000" dirty="0"/>
              <a:t>0</a:t>
            </a:r>
          </a:p>
        </p:txBody>
      </p:sp>
      <p:sp>
        <p:nvSpPr>
          <p:cNvPr id="9" name="TextBox 8">
            <a:extLst>
              <a:ext uri="{FF2B5EF4-FFF2-40B4-BE49-F238E27FC236}">
                <a16:creationId xmlns:a16="http://schemas.microsoft.com/office/drawing/2014/main" id="{E84F7530-E169-D60F-27FF-0EF98234904F}"/>
              </a:ext>
            </a:extLst>
          </p:cNvPr>
          <p:cNvSpPr txBox="1"/>
          <p:nvPr/>
        </p:nvSpPr>
        <p:spPr>
          <a:xfrm>
            <a:off x="5653564" y="2150011"/>
            <a:ext cx="3166251" cy="369332"/>
          </a:xfrm>
          <a:prstGeom prst="rect">
            <a:avLst/>
          </a:prstGeom>
          <a:noFill/>
        </p:spPr>
        <p:txBody>
          <a:bodyPr wrap="none" rtlCol="0">
            <a:spAutoFit/>
          </a:bodyPr>
          <a:lstStyle/>
          <a:p>
            <a:r>
              <a:rPr lang="en-US" dirty="0"/>
              <a:t>A</a:t>
            </a:r>
            <a:r>
              <a:rPr lang="en-US" baseline="-25000" dirty="0"/>
              <a:t>3</a:t>
            </a:r>
            <a:r>
              <a:rPr lang="en-US" dirty="0"/>
              <a:t>	A</a:t>
            </a:r>
            <a:r>
              <a:rPr lang="en-US" baseline="-25000" dirty="0"/>
              <a:t>2</a:t>
            </a:r>
            <a:r>
              <a:rPr lang="en-US" dirty="0"/>
              <a:t>	A</a:t>
            </a:r>
            <a:r>
              <a:rPr lang="en-US" baseline="-25000" dirty="0"/>
              <a:t>1</a:t>
            </a:r>
            <a:r>
              <a:rPr lang="en-US" dirty="0"/>
              <a:t>	A</a:t>
            </a:r>
            <a:r>
              <a:rPr lang="en-US" baseline="-25000" dirty="0"/>
              <a:t>0</a:t>
            </a:r>
          </a:p>
        </p:txBody>
      </p:sp>
      <p:cxnSp>
        <p:nvCxnSpPr>
          <p:cNvPr id="10" name="Straight Connector 9">
            <a:extLst>
              <a:ext uri="{FF2B5EF4-FFF2-40B4-BE49-F238E27FC236}">
                <a16:creationId xmlns:a16="http://schemas.microsoft.com/office/drawing/2014/main" id="{21A11E04-2F0A-977D-20C4-C6E3F176DC74}"/>
              </a:ext>
            </a:extLst>
          </p:cNvPr>
          <p:cNvCxnSpPr/>
          <p:nvPr/>
        </p:nvCxnSpPr>
        <p:spPr>
          <a:xfrm>
            <a:off x="3675888" y="2578718"/>
            <a:ext cx="5257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605237A-EBDA-6704-6AB0-39195DCB1FA8}"/>
              </a:ext>
            </a:extLst>
          </p:cNvPr>
          <p:cNvSpPr txBox="1"/>
          <p:nvPr/>
        </p:nvSpPr>
        <p:spPr>
          <a:xfrm>
            <a:off x="3575853" y="2846119"/>
            <a:ext cx="4572085" cy="369332"/>
          </a:xfrm>
          <a:prstGeom prst="rect">
            <a:avLst/>
          </a:prstGeom>
          <a:noFill/>
        </p:spPr>
        <p:txBody>
          <a:bodyPr wrap="none" rtlCol="0">
            <a:spAutoFit/>
          </a:bodyPr>
          <a:lstStyle/>
          <a:p>
            <a:pPr lvl="2"/>
            <a:r>
              <a:rPr lang="en-US" dirty="0">
                <a:solidFill>
                  <a:srgbClr val="FF0000"/>
                </a:solidFill>
              </a:rPr>
              <a:t>	</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A</a:t>
            </a:r>
            <a:r>
              <a:rPr lang="en-US" baseline="-25000" dirty="0">
                <a:solidFill>
                  <a:schemeClr val="tx1">
                    <a:lumMod val="50000"/>
                    <a:lumOff val="50000"/>
                  </a:schemeClr>
                </a:solidFill>
              </a:rPr>
              <a:t>0</a:t>
            </a:r>
            <a:r>
              <a:rPr lang="en-US" dirty="0">
                <a:solidFill>
                  <a:schemeClr val="tx1">
                    <a:lumMod val="50000"/>
                    <a:lumOff val="50000"/>
                  </a:schemeClr>
                </a:solidFill>
              </a:rPr>
              <a:t>)</a:t>
            </a:r>
          </a:p>
        </p:txBody>
      </p:sp>
      <p:sp>
        <p:nvSpPr>
          <p:cNvPr id="12" name="Rectangle 11">
            <a:extLst>
              <a:ext uri="{FF2B5EF4-FFF2-40B4-BE49-F238E27FC236}">
                <a16:creationId xmlns:a16="http://schemas.microsoft.com/office/drawing/2014/main" id="{BA6D6FB0-65A0-A245-1728-80C7DD737B5A}"/>
              </a:ext>
            </a:extLst>
          </p:cNvPr>
          <p:cNvSpPr/>
          <p:nvPr/>
        </p:nvSpPr>
        <p:spPr>
          <a:xfrm>
            <a:off x="3576086" y="3469161"/>
            <a:ext cx="3648756" cy="369332"/>
          </a:xfrm>
          <a:prstGeom prst="rect">
            <a:avLst/>
          </a:prstGeom>
        </p:spPr>
        <p:txBody>
          <a:bodyPr wrap="none">
            <a:spAutoFit/>
          </a:bodyPr>
          <a:lstStyle/>
          <a:p>
            <a:r>
              <a:rPr lang="en-US" b="1" dirty="0">
                <a:solidFill>
                  <a:srgbClr val="FF0000"/>
                </a:solidFill>
                <a:latin typeface="Courier New" panose="02070309020205020404" pitchFamily="49" charset="0"/>
                <a:cs typeface="Courier New" panose="02070309020205020404" pitchFamily="49" charset="0"/>
              </a:rPr>
              <a:t>H</a:t>
            </a:r>
            <a:r>
              <a:rPr lang="en-US" b="1" dirty="0">
                <a:solidFill>
                  <a:srgbClr val="FF0000"/>
                </a:solidFill>
              </a:rPr>
              <a:t>(A</a:t>
            </a:r>
            <a:r>
              <a:rPr lang="en-US" b="1" baseline="-25000" dirty="0">
                <a:solidFill>
                  <a:srgbClr val="FF0000"/>
                </a:solidFill>
              </a:rPr>
              <a:t>3</a:t>
            </a:r>
            <a:r>
              <a:rPr lang="en-US" b="1" dirty="0">
                <a:solidFill>
                  <a:srgbClr val="FF0000"/>
                </a:solidFill>
              </a:rPr>
              <a:t>A</a:t>
            </a:r>
            <a:r>
              <a:rPr lang="en-US" b="1" baseline="-25000" dirty="0">
                <a:solidFill>
                  <a:srgbClr val="FF0000"/>
                </a:solidFill>
              </a:rPr>
              <a:t>1</a:t>
            </a:r>
            <a:r>
              <a:rPr lang="en-US" b="1" dirty="0">
                <a:solidFill>
                  <a:srgbClr val="FF0000"/>
                </a:solidFill>
              </a:rPr>
              <a:t>)	</a:t>
            </a:r>
            <a:r>
              <a:rPr lang="en-US" b="1" dirty="0">
                <a:solidFill>
                  <a:srgbClr val="FF0000"/>
                </a:solidFill>
                <a:latin typeface="Courier New" panose="02070309020205020404" pitchFamily="49" charset="0"/>
                <a:cs typeface="Courier New" panose="02070309020205020404" pitchFamily="49" charset="0"/>
              </a:rPr>
              <a:t>H</a:t>
            </a:r>
            <a:r>
              <a:rPr lang="en-US" b="1" dirty="0">
                <a:solidFill>
                  <a:srgbClr val="FF0000"/>
                </a:solidFill>
              </a:rPr>
              <a:t>(A</a:t>
            </a:r>
            <a:r>
              <a:rPr lang="en-US" b="1" baseline="-25000" dirty="0">
                <a:solidFill>
                  <a:srgbClr val="FF0000"/>
                </a:solidFill>
              </a:rPr>
              <a:t>2</a:t>
            </a:r>
            <a:r>
              <a:rPr lang="en-US" b="1" dirty="0">
                <a:solidFill>
                  <a:srgbClr val="FF0000"/>
                </a:solidFill>
              </a:rPr>
              <a:t>A</a:t>
            </a:r>
            <a:r>
              <a:rPr lang="en-US" b="1" baseline="-25000" dirty="0">
                <a:solidFill>
                  <a:srgbClr val="FF0000"/>
                </a:solidFill>
              </a:rPr>
              <a:t>1</a:t>
            </a:r>
            <a:r>
              <a:rPr lang="en-US" b="1" dirty="0">
                <a:solidFill>
                  <a:srgbClr val="FF0000"/>
                </a:solidFill>
              </a:rPr>
              <a:t>)</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H</a:t>
            </a:r>
            <a:r>
              <a:rPr lang="en-US" b="1" dirty="0">
                <a:solidFill>
                  <a:srgbClr val="0070C0"/>
                </a:solidFill>
              </a:rPr>
              <a:t>(A</a:t>
            </a:r>
            <a:r>
              <a:rPr lang="en-US" b="1" baseline="-25000" dirty="0">
                <a:solidFill>
                  <a:srgbClr val="0070C0"/>
                </a:solidFill>
              </a:rPr>
              <a:t>0</a:t>
            </a:r>
            <a:r>
              <a:rPr lang="en-US" b="1" dirty="0">
                <a:solidFill>
                  <a:srgbClr val="0070C0"/>
                </a:solidFill>
              </a:rPr>
              <a:t>A</a:t>
            </a:r>
            <a:r>
              <a:rPr lang="en-US" b="1" baseline="-25000" dirty="0">
                <a:solidFill>
                  <a:srgbClr val="0070C0"/>
                </a:solidFill>
              </a:rPr>
              <a:t>1</a:t>
            </a:r>
            <a:r>
              <a:rPr lang="en-US" b="1" dirty="0">
                <a:solidFill>
                  <a:srgbClr val="0070C0"/>
                </a:solidFill>
              </a:rPr>
              <a:t>)</a:t>
            </a:r>
          </a:p>
        </p:txBody>
      </p:sp>
      <p:sp>
        <p:nvSpPr>
          <p:cNvPr id="13" name="TextBox 12">
            <a:extLst>
              <a:ext uri="{FF2B5EF4-FFF2-40B4-BE49-F238E27FC236}">
                <a16:creationId xmlns:a16="http://schemas.microsoft.com/office/drawing/2014/main" id="{22B83CA9-35C8-FBB4-0351-D667B489D13E}"/>
              </a:ext>
            </a:extLst>
          </p:cNvPr>
          <p:cNvSpPr txBox="1"/>
          <p:nvPr/>
        </p:nvSpPr>
        <p:spPr>
          <a:xfrm>
            <a:off x="4486064" y="3152279"/>
            <a:ext cx="3672800" cy="369332"/>
          </a:xfrm>
          <a:prstGeom prst="rect">
            <a:avLst/>
          </a:prstGeom>
          <a:noFill/>
        </p:spPr>
        <p:txBody>
          <a:bodyPr wrap="none" rtlCol="0">
            <a:spAutoFit/>
          </a:bodyPr>
          <a:lstStyle/>
          <a:p>
            <a:r>
              <a:rPr lang="en-US" b="1" dirty="0">
                <a:solidFill>
                  <a:srgbClr val="FF0000"/>
                </a:solidFill>
                <a:latin typeface="Courier New" panose="02070309020205020404" pitchFamily="49" charset="0"/>
                <a:cs typeface="Courier New" panose="02070309020205020404" pitchFamily="49" charset="0"/>
              </a:rPr>
              <a:t>L</a:t>
            </a:r>
            <a:r>
              <a:rPr lang="en-US" b="1" dirty="0">
                <a:solidFill>
                  <a:srgbClr val="FF0000"/>
                </a:solidFill>
              </a:rPr>
              <a:t>(A</a:t>
            </a:r>
            <a:r>
              <a:rPr lang="en-US" b="1" baseline="-25000" dirty="0">
                <a:solidFill>
                  <a:srgbClr val="FF0000"/>
                </a:solidFill>
              </a:rPr>
              <a:t>3</a:t>
            </a:r>
            <a:r>
              <a:rPr lang="en-US" b="1" dirty="0">
                <a:solidFill>
                  <a:srgbClr val="FF0000"/>
                </a:solidFill>
              </a:rPr>
              <a:t>A</a:t>
            </a:r>
            <a:r>
              <a:rPr lang="en-US" b="1" baseline="-25000" dirty="0">
                <a:solidFill>
                  <a:srgbClr val="FF0000"/>
                </a:solidFill>
              </a:rPr>
              <a:t>1</a:t>
            </a:r>
            <a:r>
              <a:rPr lang="en-US" b="1" dirty="0">
                <a:solidFill>
                  <a:srgbClr val="FF0000"/>
                </a:solidFill>
              </a:rPr>
              <a:t>)</a:t>
            </a:r>
            <a:r>
              <a:rPr lang="en-US" dirty="0">
                <a:solidFill>
                  <a:schemeClr val="tx1">
                    <a:lumMod val="50000"/>
                    <a:lumOff val="50000"/>
                  </a:schemeClr>
                </a:solidFill>
              </a:rPr>
              <a:t>	</a:t>
            </a:r>
            <a:r>
              <a:rPr lang="en-US" b="1" dirty="0">
                <a:solidFill>
                  <a:srgbClr val="FF0000"/>
                </a:solidFill>
                <a:latin typeface="Courier New" panose="02070309020205020404" pitchFamily="49" charset="0"/>
                <a:cs typeface="Courier New" panose="02070309020205020404" pitchFamily="49" charset="0"/>
              </a:rPr>
              <a:t>L</a:t>
            </a:r>
            <a:r>
              <a:rPr lang="en-US" b="1" dirty="0">
                <a:solidFill>
                  <a:srgbClr val="FF0000"/>
                </a:solidFill>
              </a:rPr>
              <a:t>(A</a:t>
            </a:r>
            <a:r>
              <a:rPr lang="en-US" b="1" baseline="-25000" dirty="0">
                <a:solidFill>
                  <a:srgbClr val="FF0000"/>
                </a:solidFill>
              </a:rPr>
              <a:t>2</a:t>
            </a:r>
            <a:r>
              <a:rPr lang="en-US" b="1" dirty="0">
                <a:solidFill>
                  <a:srgbClr val="FF0000"/>
                </a:solidFill>
              </a:rPr>
              <a:t>A</a:t>
            </a:r>
            <a:r>
              <a:rPr lang="en-US" b="1" baseline="-25000" dirty="0">
                <a:solidFill>
                  <a:srgbClr val="FF0000"/>
                </a:solidFill>
              </a:rPr>
              <a:t>1</a:t>
            </a:r>
            <a:r>
              <a:rPr lang="en-US" b="1" dirty="0">
                <a:solidFill>
                  <a:srgbClr val="FF0000"/>
                </a:solidFill>
              </a:rPr>
              <a:t>)</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A</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L</a:t>
            </a:r>
            <a:r>
              <a:rPr lang="en-US" b="1" dirty="0">
                <a:solidFill>
                  <a:srgbClr val="0070C0"/>
                </a:solidFill>
              </a:rPr>
              <a:t>(A</a:t>
            </a:r>
            <a:r>
              <a:rPr lang="en-US" b="1" baseline="-25000" dirty="0">
                <a:solidFill>
                  <a:srgbClr val="0070C0"/>
                </a:solidFill>
              </a:rPr>
              <a:t>0</a:t>
            </a:r>
            <a:r>
              <a:rPr lang="en-US" b="1" dirty="0">
                <a:solidFill>
                  <a:srgbClr val="0070C0"/>
                </a:solidFill>
              </a:rPr>
              <a:t>A</a:t>
            </a:r>
            <a:r>
              <a:rPr lang="en-US" b="1" baseline="-25000" dirty="0">
                <a:solidFill>
                  <a:srgbClr val="0070C0"/>
                </a:solidFill>
              </a:rPr>
              <a:t>1</a:t>
            </a:r>
            <a:r>
              <a:rPr lang="en-US" b="1" dirty="0">
                <a:solidFill>
                  <a:srgbClr val="0070C0"/>
                </a:solidFill>
              </a:rPr>
              <a:t>)</a:t>
            </a:r>
          </a:p>
        </p:txBody>
      </p:sp>
      <p:sp>
        <p:nvSpPr>
          <p:cNvPr id="14" name="Rectangle 13">
            <a:extLst>
              <a:ext uri="{FF2B5EF4-FFF2-40B4-BE49-F238E27FC236}">
                <a16:creationId xmlns:a16="http://schemas.microsoft.com/office/drawing/2014/main" id="{BB477E97-C368-F9B3-6AB7-11DB6A7E9F6C}"/>
              </a:ext>
            </a:extLst>
          </p:cNvPr>
          <p:cNvSpPr/>
          <p:nvPr/>
        </p:nvSpPr>
        <p:spPr>
          <a:xfrm>
            <a:off x="2661686" y="4107668"/>
            <a:ext cx="3648756" cy="369332"/>
          </a:xfrm>
          <a:prstGeom prst="rect">
            <a:avLst/>
          </a:prstGeom>
        </p:spPr>
        <p:txBody>
          <a:bodyPr wrap="none">
            <a:spAutoFit/>
          </a:bodyPr>
          <a:lstStyle/>
          <a:p>
            <a:r>
              <a:rPr lang="en-US" b="1" dirty="0">
                <a:solidFill>
                  <a:srgbClr val="FF0000"/>
                </a:solidFill>
                <a:latin typeface="Courier New" panose="02070309020205020404" pitchFamily="49" charset="0"/>
                <a:cs typeface="Courier New" panose="02070309020205020404" pitchFamily="49" charset="0"/>
              </a:rPr>
              <a:t>H</a:t>
            </a:r>
            <a:r>
              <a:rPr lang="en-US" b="1" dirty="0">
                <a:solidFill>
                  <a:srgbClr val="FF0000"/>
                </a:solidFill>
              </a:rPr>
              <a:t>(A</a:t>
            </a:r>
            <a:r>
              <a:rPr lang="en-US" b="1" baseline="-25000" dirty="0">
                <a:solidFill>
                  <a:srgbClr val="FF0000"/>
                </a:solidFill>
              </a:rPr>
              <a:t>3</a:t>
            </a:r>
            <a:r>
              <a:rPr lang="en-US" b="1" dirty="0">
                <a:solidFill>
                  <a:srgbClr val="FF0000"/>
                </a:solidFill>
              </a:rPr>
              <a:t>A</a:t>
            </a:r>
            <a:r>
              <a:rPr lang="en-US" b="1" baseline="-25000" dirty="0">
                <a:solidFill>
                  <a:srgbClr val="FF0000"/>
                </a:solidFill>
              </a:rPr>
              <a:t>2</a:t>
            </a:r>
            <a:r>
              <a:rPr lang="en-US" b="1" dirty="0">
                <a:solidFill>
                  <a:srgbClr val="FF0000"/>
                </a:solidFill>
              </a:rPr>
              <a:t>)</a:t>
            </a:r>
            <a:r>
              <a:rPr lang="en-US" dirty="0">
                <a:solidFill>
                  <a:schemeClr val="tx1">
                    <a:lumMod val="50000"/>
                    <a:lumOff val="50000"/>
                  </a:schemeClr>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H</a:t>
            </a:r>
            <a:r>
              <a:rPr lang="en-US" b="1" dirty="0">
                <a:solidFill>
                  <a:srgbClr val="0070C0"/>
                </a:solidFill>
              </a:rPr>
              <a:t>(A</a:t>
            </a:r>
            <a:r>
              <a:rPr lang="en-US" b="1" baseline="-25000" dirty="0">
                <a:solidFill>
                  <a:srgbClr val="0070C0"/>
                </a:solidFill>
              </a:rPr>
              <a:t>1</a:t>
            </a:r>
            <a:r>
              <a:rPr lang="en-US" b="1" dirty="0">
                <a:solidFill>
                  <a:srgbClr val="0070C0"/>
                </a:solidFill>
              </a:rPr>
              <a:t>A</a:t>
            </a:r>
            <a:r>
              <a:rPr lang="en-US" b="1" baseline="-25000" dirty="0">
                <a:solidFill>
                  <a:srgbClr val="0070C0"/>
                </a:solidFill>
              </a:rPr>
              <a:t>2</a:t>
            </a:r>
            <a:r>
              <a:rPr lang="en-US" b="1" dirty="0">
                <a:solidFill>
                  <a:srgbClr val="0070C0"/>
                </a:solidFill>
              </a:rPr>
              <a:t>)	</a:t>
            </a:r>
            <a:r>
              <a:rPr lang="en-US" b="1" dirty="0">
                <a:solidFill>
                  <a:srgbClr val="0070C0"/>
                </a:solidFill>
                <a:latin typeface="Courier New" panose="02070309020205020404" pitchFamily="49" charset="0"/>
                <a:cs typeface="Courier New" panose="02070309020205020404" pitchFamily="49" charset="0"/>
              </a:rPr>
              <a:t>H</a:t>
            </a:r>
            <a:r>
              <a:rPr lang="en-US" b="1" dirty="0">
                <a:solidFill>
                  <a:srgbClr val="0070C0"/>
                </a:solidFill>
              </a:rPr>
              <a:t>(A</a:t>
            </a:r>
            <a:r>
              <a:rPr lang="en-US" b="1" baseline="-25000" dirty="0">
                <a:solidFill>
                  <a:srgbClr val="0070C0"/>
                </a:solidFill>
              </a:rPr>
              <a:t>0</a:t>
            </a:r>
            <a:r>
              <a:rPr lang="en-US" b="1" dirty="0">
                <a:solidFill>
                  <a:srgbClr val="0070C0"/>
                </a:solidFill>
              </a:rPr>
              <a:t>A</a:t>
            </a:r>
            <a:r>
              <a:rPr lang="en-US" b="1" baseline="-25000" dirty="0">
                <a:solidFill>
                  <a:srgbClr val="0070C0"/>
                </a:solidFill>
              </a:rPr>
              <a:t>2</a:t>
            </a:r>
            <a:r>
              <a:rPr lang="en-US" b="1" dirty="0">
                <a:solidFill>
                  <a:srgbClr val="0070C0"/>
                </a:solidFill>
              </a:rPr>
              <a:t>)</a:t>
            </a:r>
          </a:p>
        </p:txBody>
      </p:sp>
      <p:sp>
        <p:nvSpPr>
          <p:cNvPr id="15" name="TextBox 14">
            <a:extLst>
              <a:ext uri="{FF2B5EF4-FFF2-40B4-BE49-F238E27FC236}">
                <a16:creationId xmlns:a16="http://schemas.microsoft.com/office/drawing/2014/main" id="{A9DB05C4-3460-1C2B-70F6-E4BBFBCD587D}"/>
              </a:ext>
            </a:extLst>
          </p:cNvPr>
          <p:cNvSpPr txBox="1"/>
          <p:nvPr/>
        </p:nvSpPr>
        <p:spPr>
          <a:xfrm>
            <a:off x="3571664" y="3790786"/>
            <a:ext cx="3672800" cy="369332"/>
          </a:xfrm>
          <a:prstGeom prst="rect">
            <a:avLst/>
          </a:prstGeom>
          <a:noFill/>
        </p:spPr>
        <p:txBody>
          <a:bodyPr wrap="none" rtlCol="0">
            <a:spAutoFit/>
          </a:bodyPr>
          <a:lstStyle/>
          <a:p>
            <a:r>
              <a:rPr lang="en-US" b="1" dirty="0">
                <a:solidFill>
                  <a:srgbClr val="FF0000"/>
                </a:solidFill>
                <a:latin typeface="Courier New" panose="02070309020205020404" pitchFamily="49" charset="0"/>
                <a:cs typeface="Courier New" panose="02070309020205020404" pitchFamily="49" charset="0"/>
              </a:rPr>
              <a:t>L</a:t>
            </a:r>
            <a:r>
              <a:rPr lang="en-US" b="1" dirty="0">
                <a:solidFill>
                  <a:srgbClr val="FF0000"/>
                </a:solidFill>
              </a:rPr>
              <a:t>(A</a:t>
            </a:r>
            <a:r>
              <a:rPr lang="en-US" b="1" baseline="-25000" dirty="0">
                <a:solidFill>
                  <a:srgbClr val="FF0000"/>
                </a:solidFill>
              </a:rPr>
              <a:t>3</a:t>
            </a:r>
            <a:r>
              <a:rPr lang="en-US" b="1" dirty="0">
                <a:solidFill>
                  <a:srgbClr val="FF0000"/>
                </a:solidFill>
              </a:rPr>
              <a:t>A</a:t>
            </a:r>
            <a:r>
              <a:rPr lang="en-US" b="1" baseline="-25000" dirty="0">
                <a:solidFill>
                  <a:srgbClr val="FF0000"/>
                </a:solidFill>
              </a:rPr>
              <a:t>2</a:t>
            </a:r>
            <a:r>
              <a:rPr lang="en-US" b="1" dirty="0">
                <a:solidFill>
                  <a:srgbClr val="FF0000"/>
                </a:solidFill>
              </a:rPr>
              <a:t>)	</a:t>
            </a:r>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A</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L</a:t>
            </a:r>
            <a:r>
              <a:rPr lang="en-US" b="1" dirty="0">
                <a:solidFill>
                  <a:srgbClr val="0070C0"/>
                </a:solidFill>
              </a:rPr>
              <a:t>(A</a:t>
            </a:r>
            <a:r>
              <a:rPr lang="en-US" b="1" baseline="-25000" dirty="0">
                <a:solidFill>
                  <a:srgbClr val="0070C0"/>
                </a:solidFill>
              </a:rPr>
              <a:t>1</a:t>
            </a:r>
            <a:r>
              <a:rPr lang="en-US" b="1" dirty="0">
                <a:solidFill>
                  <a:srgbClr val="0070C0"/>
                </a:solidFill>
              </a:rPr>
              <a:t>A</a:t>
            </a:r>
            <a:r>
              <a:rPr lang="en-US" b="1" baseline="-25000" dirty="0">
                <a:solidFill>
                  <a:srgbClr val="0070C0"/>
                </a:solidFill>
              </a:rPr>
              <a:t>2</a:t>
            </a:r>
            <a:r>
              <a:rPr lang="en-US" b="1" dirty="0">
                <a:solidFill>
                  <a:srgbClr val="0070C0"/>
                </a:solidFill>
              </a:rPr>
              <a:t>)	</a:t>
            </a:r>
            <a:r>
              <a:rPr lang="en-US" b="1" dirty="0">
                <a:solidFill>
                  <a:srgbClr val="0070C0"/>
                </a:solidFill>
                <a:latin typeface="Courier New" panose="02070309020205020404" pitchFamily="49" charset="0"/>
                <a:cs typeface="Courier New" panose="02070309020205020404" pitchFamily="49" charset="0"/>
              </a:rPr>
              <a:t>L</a:t>
            </a:r>
            <a:r>
              <a:rPr lang="en-US" b="1" dirty="0">
                <a:solidFill>
                  <a:srgbClr val="0070C0"/>
                </a:solidFill>
              </a:rPr>
              <a:t>(A</a:t>
            </a:r>
            <a:r>
              <a:rPr lang="en-US" b="1" baseline="-25000" dirty="0">
                <a:solidFill>
                  <a:srgbClr val="0070C0"/>
                </a:solidFill>
              </a:rPr>
              <a:t>0</a:t>
            </a:r>
            <a:r>
              <a:rPr lang="en-US" b="1" dirty="0">
                <a:solidFill>
                  <a:srgbClr val="0070C0"/>
                </a:solidFill>
              </a:rPr>
              <a:t>A</a:t>
            </a:r>
            <a:r>
              <a:rPr lang="en-US" b="1" baseline="-25000" dirty="0">
                <a:solidFill>
                  <a:srgbClr val="0070C0"/>
                </a:solidFill>
              </a:rPr>
              <a:t>2</a:t>
            </a:r>
            <a:r>
              <a:rPr lang="en-US" b="1" dirty="0">
                <a:solidFill>
                  <a:srgbClr val="0070C0"/>
                </a:solidFill>
              </a:rPr>
              <a:t>)</a:t>
            </a:r>
          </a:p>
        </p:txBody>
      </p:sp>
      <p:sp>
        <p:nvSpPr>
          <p:cNvPr id="16" name="Rectangle 15">
            <a:extLst>
              <a:ext uri="{FF2B5EF4-FFF2-40B4-BE49-F238E27FC236}">
                <a16:creationId xmlns:a16="http://schemas.microsoft.com/office/drawing/2014/main" id="{DF44ABCF-7D87-BCE0-242B-B49FCB2528F5}"/>
              </a:ext>
            </a:extLst>
          </p:cNvPr>
          <p:cNvSpPr/>
          <p:nvPr/>
        </p:nvSpPr>
        <p:spPr>
          <a:xfrm>
            <a:off x="1759013" y="4736068"/>
            <a:ext cx="3648756"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H</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H</a:t>
            </a:r>
            <a:r>
              <a:rPr lang="en-US" b="1" dirty="0">
                <a:solidFill>
                  <a:srgbClr val="0070C0"/>
                </a:solidFill>
              </a:rPr>
              <a:t>(A</a:t>
            </a:r>
            <a:r>
              <a:rPr lang="en-US" b="1" baseline="-25000" dirty="0">
                <a:solidFill>
                  <a:srgbClr val="0070C0"/>
                </a:solidFill>
              </a:rPr>
              <a:t>2</a:t>
            </a:r>
            <a:r>
              <a:rPr lang="en-US" b="1" dirty="0">
                <a:solidFill>
                  <a:srgbClr val="0070C0"/>
                </a:solidFill>
              </a:rPr>
              <a:t>A</a:t>
            </a:r>
            <a:r>
              <a:rPr lang="en-US" b="1" baseline="-25000" dirty="0">
                <a:solidFill>
                  <a:srgbClr val="0070C0"/>
                </a:solidFill>
              </a:rPr>
              <a:t>3</a:t>
            </a:r>
            <a:r>
              <a:rPr lang="en-US" b="1" dirty="0">
                <a:solidFill>
                  <a:srgbClr val="0070C0"/>
                </a:solidFill>
              </a:rPr>
              <a:t>)</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H</a:t>
            </a:r>
            <a:r>
              <a:rPr lang="en-US" b="1" dirty="0">
                <a:solidFill>
                  <a:srgbClr val="0070C0"/>
                </a:solidFill>
              </a:rPr>
              <a:t>(A</a:t>
            </a:r>
            <a:r>
              <a:rPr lang="en-US" b="1" baseline="-25000" dirty="0">
                <a:solidFill>
                  <a:srgbClr val="0070C0"/>
                </a:solidFill>
              </a:rPr>
              <a:t>1</a:t>
            </a:r>
            <a:r>
              <a:rPr lang="en-US" b="1" dirty="0">
                <a:solidFill>
                  <a:srgbClr val="0070C0"/>
                </a:solidFill>
              </a:rPr>
              <a:t>A</a:t>
            </a:r>
            <a:r>
              <a:rPr lang="en-US" b="1" baseline="-25000" dirty="0">
                <a:solidFill>
                  <a:srgbClr val="0070C0"/>
                </a:solidFill>
              </a:rPr>
              <a:t>3</a:t>
            </a:r>
            <a:r>
              <a:rPr lang="en-US" b="1" dirty="0">
                <a:solidFill>
                  <a:srgbClr val="0070C0"/>
                </a:solidFill>
              </a:rPr>
              <a:t>)	</a:t>
            </a:r>
            <a:r>
              <a:rPr lang="en-US" b="1" dirty="0">
                <a:solidFill>
                  <a:srgbClr val="0070C0"/>
                </a:solidFill>
                <a:latin typeface="Courier New" panose="02070309020205020404" pitchFamily="49" charset="0"/>
                <a:cs typeface="Courier New" panose="02070309020205020404" pitchFamily="49" charset="0"/>
              </a:rPr>
              <a:t>H</a:t>
            </a:r>
            <a:r>
              <a:rPr lang="en-US" b="1" dirty="0">
                <a:solidFill>
                  <a:srgbClr val="0070C0"/>
                </a:solidFill>
              </a:rPr>
              <a:t>(A</a:t>
            </a:r>
            <a:r>
              <a:rPr lang="en-US" b="1" baseline="-25000" dirty="0">
                <a:solidFill>
                  <a:srgbClr val="0070C0"/>
                </a:solidFill>
              </a:rPr>
              <a:t>0</a:t>
            </a:r>
            <a:r>
              <a:rPr lang="en-US" b="1" dirty="0">
                <a:solidFill>
                  <a:srgbClr val="0070C0"/>
                </a:solidFill>
              </a:rPr>
              <a:t>A</a:t>
            </a:r>
            <a:r>
              <a:rPr lang="en-US" b="1" baseline="-25000" dirty="0">
                <a:solidFill>
                  <a:srgbClr val="0070C0"/>
                </a:solidFill>
              </a:rPr>
              <a:t>3</a:t>
            </a:r>
            <a:r>
              <a:rPr lang="en-US" b="1" dirty="0">
                <a:solidFill>
                  <a:srgbClr val="0070C0"/>
                </a:solidFill>
              </a:rPr>
              <a:t>)</a:t>
            </a:r>
          </a:p>
        </p:txBody>
      </p:sp>
      <p:sp>
        <p:nvSpPr>
          <p:cNvPr id="17" name="TextBox 16">
            <a:extLst>
              <a:ext uri="{FF2B5EF4-FFF2-40B4-BE49-F238E27FC236}">
                <a16:creationId xmlns:a16="http://schemas.microsoft.com/office/drawing/2014/main" id="{BDA5371A-1DAD-CAC2-7BD3-099A55F77B9C}"/>
              </a:ext>
            </a:extLst>
          </p:cNvPr>
          <p:cNvSpPr txBox="1"/>
          <p:nvPr/>
        </p:nvSpPr>
        <p:spPr>
          <a:xfrm>
            <a:off x="2668991" y="4419186"/>
            <a:ext cx="3672800" cy="369332"/>
          </a:xfrm>
          <a:prstGeom prst="rect">
            <a:avLst/>
          </a:prstGeom>
          <a:noFill/>
        </p:spPr>
        <p:txBody>
          <a:bodyPr wrap="none" rtlCol="0">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L</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b="1" dirty="0">
                <a:solidFill>
                  <a:srgbClr val="0070C0"/>
                </a:solidFill>
                <a:latin typeface="Courier New" panose="02070309020205020404" pitchFamily="49" charset="0"/>
                <a:cs typeface="Courier New" panose="02070309020205020404" pitchFamily="49" charset="0"/>
              </a:rPr>
              <a:t>L</a:t>
            </a:r>
            <a:r>
              <a:rPr lang="en-US" b="1" dirty="0">
                <a:solidFill>
                  <a:srgbClr val="0070C0"/>
                </a:solidFill>
              </a:rPr>
              <a:t>(A</a:t>
            </a:r>
            <a:r>
              <a:rPr lang="en-US" b="1" baseline="-25000" dirty="0">
                <a:solidFill>
                  <a:srgbClr val="0070C0"/>
                </a:solidFill>
              </a:rPr>
              <a:t>2</a:t>
            </a:r>
            <a:r>
              <a:rPr lang="en-US" b="1" dirty="0">
                <a:solidFill>
                  <a:srgbClr val="0070C0"/>
                </a:solidFill>
              </a:rPr>
              <a:t>A</a:t>
            </a:r>
            <a:r>
              <a:rPr lang="en-US" b="1" baseline="-25000" dirty="0">
                <a:solidFill>
                  <a:srgbClr val="0070C0"/>
                </a:solidFill>
              </a:rPr>
              <a:t>3</a:t>
            </a:r>
            <a:r>
              <a:rPr lang="en-US" b="1" dirty="0">
                <a:solidFill>
                  <a:srgbClr val="0070C0"/>
                </a:solidFill>
              </a:rPr>
              <a:t>)	</a:t>
            </a:r>
            <a:r>
              <a:rPr lang="en-US" b="1" dirty="0">
                <a:solidFill>
                  <a:srgbClr val="0070C0"/>
                </a:solidFill>
                <a:latin typeface="Courier New" panose="02070309020205020404" pitchFamily="49" charset="0"/>
                <a:cs typeface="Courier New" panose="02070309020205020404" pitchFamily="49" charset="0"/>
              </a:rPr>
              <a:t>L</a:t>
            </a:r>
            <a:r>
              <a:rPr lang="en-US" b="1" dirty="0">
                <a:solidFill>
                  <a:srgbClr val="0070C0"/>
                </a:solidFill>
              </a:rPr>
              <a:t>(A</a:t>
            </a:r>
            <a:r>
              <a:rPr lang="en-US" b="1" baseline="-25000" dirty="0">
                <a:solidFill>
                  <a:srgbClr val="0070C0"/>
                </a:solidFill>
              </a:rPr>
              <a:t>1</a:t>
            </a:r>
            <a:r>
              <a:rPr lang="en-US" b="1" dirty="0">
                <a:solidFill>
                  <a:srgbClr val="0070C0"/>
                </a:solidFill>
              </a:rPr>
              <a:t>A</a:t>
            </a:r>
            <a:r>
              <a:rPr lang="en-US" b="1" baseline="-25000" dirty="0">
                <a:solidFill>
                  <a:srgbClr val="0070C0"/>
                </a:solidFill>
              </a:rPr>
              <a:t>3</a:t>
            </a:r>
            <a:r>
              <a:rPr lang="en-US" b="1" dirty="0">
                <a:solidFill>
                  <a:srgbClr val="0070C0"/>
                </a:solidFill>
              </a:rPr>
              <a:t>)	</a:t>
            </a:r>
            <a:r>
              <a:rPr lang="en-US" b="1" dirty="0">
                <a:solidFill>
                  <a:srgbClr val="0070C0"/>
                </a:solidFill>
                <a:latin typeface="Courier New" panose="02070309020205020404" pitchFamily="49" charset="0"/>
                <a:cs typeface="Courier New" panose="02070309020205020404" pitchFamily="49" charset="0"/>
              </a:rPr>
              <a:t>L</a:t>
            </a:r>
            <a:r>
              <a:rPr lang="en-US" b="1" dirty="0">
                <a:solidFill>
                  <a:srgbClr val="0070C0"/>
                </a:solidFill>
              </a:rPr>
              <a:t>(A</a:t>
            </a:r>
            <a:r>
              <a:rPr lang="en-US" b="1" baseline="-25000" dirty="0">
                <a:solidFill>
                  <a:srgbClr val="0070C0"/>
                </a:solidFill>
              </a:rPr>
              <a:t>0</a:t>
            </a:r>
            <a:r>
              <a:rPr lang="en-US" b="1" dirty="0">
                <a:solidFill>
                  <a:srgbClr val="0070C0"/>
                </a:solidFill>
              </a:rPr>
              <a:t>A</a:t>
            </a:r>
            <a:r>
              <a:rPr lang="en-US" b="1" baseline="-25000" dirty="0">
                <a:solidFill>
                  <a:srgbClr val="0070C0"/>
                </a:solidFill>
              </a:rPr>
              <a:t>3</a:t>
            </a:r>
            <a:r>
              <a:rPr lang="en-US" b="1" dirty="0">
                <a:solidFill>
                  <a:srgbClr val="0070C0"/>
                </a:solidFill>
              </a:rPr>
              <a:t>)</a:t>
            </a:r>
          </a:p>
        </p:txBody>
      </p:sp>
      <p:sp>
        <p:nvSpPr>
          <p:cNvPr id="18" name="Rectangle 17">
            <a:extLst>
              <a:ext uri="{FF2B5EF4-FFF2-40B4-BE49-F238E27FC236}">
                <a16:creationId xmlns:a16="http://schemas.microsoft.com/office/drawing/2014/main" id="{A22D7BFC-3B98-B7B9-7348-6CE0DED48B46}"/>
              </a:ext>
            </a:extLst>
          </p:cNvPr>
          <p:cNvSpPr/>
          <p:nvPr/>
        </p:nvSpPr>
        <p:spPr>
          <a:xfrm>
            <a:off x="4489235" y="2855025"/>
            <a:ext cx="2749471" cy="369332"/>
          </a:xfrm>
          <a:prstGeom prst="rect">
            <a:avLst/>
          </a:prstGeom>
        </p:spPr>
        <p:txBody>
          <a:bodyPr wrap="none">
            <a:spAutoFit/>
          </a:bodyPr>
          <a:lstStyle/>
          <a:p>
            <a:pPr lvl="2"/>
            <a:r>
              <a:rPr lang="en-US" dirty="0">
                <a:solidFill>
                  <a:schemeClr val="tx1">
                    <a:lumMod val="50000"/>
                    <a:lumOff val="50000"/>
                  </a:schemeClr>
                </a:solidFill>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H</a:t>
            </a:r>
            <a:r>
              <a:rPr lang="en-US" b="1" dirty="0">
                <a:solidFill>
                  <a:srgbClr val="FF0000"/>
                </a:solidFill>
              </a:rPr>
              <a:t>(A</a:t>
            </a:r>
            <a:r>
              <a:rPr lang="en-US" b="1" baseline="-25000" dirty="0">
                <a:solidFill>
                  <a:srgbClr val="FF0000"/>
                </a:solidFill>
              </a:rPr>
              <a:t>1</a:t>
            </a:r>
            <a:r>
              <a:rPr lang="en-US" b="1" dirty="0">
                <a:solidFill>
                  <a:srgbClr val="FF0000"/>
                </a:solidFill>
              </a:rPr>
              <a:t>A</a:t>
            </a:r>
            <a:r>
              <a:rPr lang="en-US" b="1" baseline="-25000" dirty="0">
                <a:solidFill>
                  <a:srgbClr val="FF0000"/>
                </a:solidFill>
              </a:rPr>
              <a:t>0</a:t>
            </a:r>
            <a:r>
              <a:rPr lang="en-US" b="1" dirty="0">
                <a:solidFill>
                  <a:srgbClr val="FF0000"/>
                </a:solidFill>
              </a:rPr>
              <a:t>)</a:t>
            </a:r>
          </a:p>
        </p:txBody>
      </p:sp>
      <p:sp>
        <p:nvSpPr>
          <p:cNvPr id="19" name="Rectangle 18">
            <a:extLst>
              <a:ext uri="{FF2B5EF4-FFF2-40B4-BE49-F238E27FC236}">
                <a16:creationId xmlns:a16="http://schemas.microsoft.com/office/drawing/2014/main" id="{2A12712D-9AFA-8CEB-00DB-449C23BFA8B8}"/>
              </a:ext>
            </a:extLst>
          </p:cNvPr>
          <p:cNvSpPr/>
          <p:nvPr/>
        </p:nvSpPr>
        <p:spPr>
          <a:xfrm>
            <a:off x="4489577" y="2847893"/>
            <a:ext cx="1826141" cy="369332"/>
          </a:xfrm>
          <a:prstGeom prst="rect">
            <a:avLst/>
          </a:prstGeom>
        </p:spPr>
        <p:txBody>
          <a:bodyPr wrap="none">
            <a:spAutoFit/>
          </a:bodyPr>
          <a:lstStyle/>
          <a:p>
            <a:r>
              <a:rPr lang="en-US" dirty="0">
                <a:solidFill>
                  <a:schemeClr val="tx1">
                    <a:lumMod val="50000"/>
                    <a:lumOff val="50000"/>
                  </a:schemeClr>
                </a:solidFill>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H</a:t>
            </a:r>
            <a:r>
              <a:rPr lang="en-US" b="1" dirty="0">
                <a:solidFill>
                  <a:srgbClr val="FF0000"/>
                </a:solidFill>
              </a:rPr>
              <a:t>(A</a:t>
            </a:r>
            <a:r>
              <a:rPr lang="en-US" b="1" baseline="-25000" dirty="0">
                <a:solidFill>
                  <a:srgbClr val="FF0000"/>
                </a:solidFill>
              </a:rPr>
              <a:t>2</a:t>
            </a:r>
            <a:r>
              <a:rPr lang="en-US" b="1" dirty="0">
                <a:solidFill>
                  <a:srgbClr val="FF0000"/>
                </a:solidFill>
              </a:rPr>
              <a:t>A</a:t>
            </a:r>
            <a:r>
              <a:rPr lang="en-US" b="1" baseline="-25000" dirty="0">
                <a:solidFill>
                  <a:srgbClr val="FF0000"/>
                </a:solidFill>
              </a:rPr>
              <a:t>0</a:t>
            </a:r>
            <a:r>
              <a:rPr lang="en-US" b="1" dirty="0">
                <a:solidFill>
                  <a:srgbClr val="FF0000"/>
                </a:solidFill>
              </a:rPr>
              <a:t>)</a:t>
            </a:r>
          </a:p>
        </p:txBody>
      </p:sp>
      <p:sp>
        <p:nvSpPr>
          <p:cNvPr id="20" name="Rectangle 19">
            <a:extLst>
              <a:ext uri="{FF2B5EF4-FFF2-40B4-BE49-F238E27FC236}">
                <a16:creationId xmlns:a16="http://schemas.microsoft.com/office/drawing/2014/main" id="{B8151D63-F618-7C9F-579C-A86BBC9A4C97}"/>
              </a:ext>
            </a:extLst>
          </p:cNvPr>
          <p:cNvSpPr/>
          <p:nvPr/>
        </p:nvSpPr>
        <p:spPr>
          <a:xfrm>
            <a:off x="4489577" y="2850263"/>
            <a:ext cx="902811" cy="369332"/>
          </a:xfrm>
          <a:prstGeom prst="rect">
            <a:avLst/>
          </a:prstGeom>
        </p:spPr>
        <p:txBody>
          <a:bodyPr wrap="none">
            <a:spAutoFit/>
          </a:bodyPr>
          <a:lstStyle/>
          <a:p>
            <a:r>
              <a:rPr lang="en-US" b="1" dirty="0">
                <a:solidFill>
                  <a:srgbClr val="FF0000"/>
                </a:solidFill>
                <a:latin typeface="Courier New" panose="02070309020205020404" pitchFamily="49" charset="0"/>
                <a:cs typeface="Courier New" panose="02070309020205020404" pitchFamily="49" charset="0"/>
              </a:rPr>
              <a:t>H</a:t>
            </a:r>
            <a:r>
              <a:rPr lang="en-US" b="1" dirty="0">
                <a:solidFill>
                  <a:srgbClr val="FF0000"/>
                </a:solidFill>
              </a:rPr>
              <a:t>(A</a:t>
            </a:r>
            <a:r>
              <a:rPr lang="en-US" b="1" baseline="-25000" dirty="0">
                <a:solidFill>
                  <a:srgbClr val="FF0000"/>
                </a:solidFill>
              </a:rPr>
              <a:t>3</a:t>
            </a:r>
            <a:r>
              <a:rPr lang="en-US" b="1" dirty="0">
                <a:solidFill>
                  <a:srgbClr val="FF0000"/>
                </a:solidFill>
              </a:rPr>
              <a:t>A</a:t>
            </a:r>
            <a:r>
              <a:rPr lang="en-US" b="1" baseline="-25000" dirty="0">
                <a:solidFill>
                  <a:srgbClr val="FF0000"/>
                </a:solidFill>
              </a:rPr>
              <a:t>0</a:t>
            </a:r>
            <a:r>
              <a:rPr lang="en-US" b="1" dirty="0">
                <a:solidFill>
                  <a:srgbClr val="FF0000"/>
                </a:solidFill>
              </a:rPr>
              <a:t>)</a:t>
            </a:r>
          </a:p>
        </p:txBody>
      </p:sp>
      <p:sp>
        <p:nvSpPr>
          <p:cNvPr id="21" name="TextBox 20">
            <a:extLst>
              <a:ext uri="{FF2B5EF4-FFF2-40B4-BE49-F238E27FC236}">
                <a16:creationId xmlns:a16="http://schemas.microsoft.com/office/drawing/2014/main" id="{CA492B0C-2DE5-68EF-9898-A5AE1BEFC349}"/>
              </a:ext>
            </a:extLst>
          </p:cNvPr>
          <p:cNvSpPr txBox="1"/>
          <p:nvPr/>
        </p:nvSpPr>
        <p:spPr>
          <a:xfrm>
            <a:off x="2151254" y="5791200"/>
            <a:ext cx="6782434" cy="369332"/>
          </a:xfrm>
          <a:prstGeom prst="rect">
            <a:avLst/>
          </a:prstGeom>
          <a:noFill/>
        </p:spPr>
        <p:txBody>
          <a:bodyPr wrap="none" rtlCol="0">
            <a:spAutoFit/>
          </a:bodyPr>
          <a:lstStyle/>
          <a:p>
            <a:r>
              <a:rPr lang="en-US" dirty="0"/>
              <a:t>Compute the Red values, double it and add in the grey diagonal values</a:t>
            </a:r>
          </a:p>
        </p:txBody>
      </p:sp>
    </p:spTree>
    <p:extLst>
      <p:ext uri="{BB962C8B-B14F-4D97-AF65-F5344CB8AC3E}">
        <p14:creationId xmlns:p14="http://schemas.microsoft.com/office/powerpoint/2010/main" val="26799068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Key Take-Aways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594360" y="1414272"/>
            <a:ext cx="11231880" cy="5029835"/>
          </a:xfrm>
        </p:spPr>
        <p:txBody>
          <a:bodyPr>
            <a:normAutofit/>
          </a:bodyPr>
          <a:lstStyle/>
          <a:p>
            <a:r>
              <a:rPr lang="en-US" dirty="0"/>
              <a:t>You need a deep understand the underlying hardware architecture, and the available math instructions</a:t>
            </a:r>
          </a:p>
          <a:p>
            <a:r>
              <a:rPr lang="en-US" dirty="0"/>
              <a:t>When possible, write the low level math routines in assembly</a:t>
            </a:r>
          </a:p>
          <a:p>
            <a:r>
              <a:rPr lang="en-US" dirty="0"/>
              <a:t>When not possible, check what the compiler is generating, ensure it’s efficient code</a:t>
            </a:r>
          </a:p>
          <a:p>
            <a:r>
              <a:rPr lang="en-US" dirty="0"/>
              <a:t>Try out different algorithms and variants to see which work best</a:t>
            </a:r>
          </a:p>
        </p:txBody>
      </p:sp>
    </p:spTree>
    <p:extLst>
      <p:ext uri="{BB962C8B-B14F-4D97-AF65-F5344CB8AC3E}">
        <p14:creationId xmlns:p14="http://schemas.microsoft.com/office/powerpoint/2010/main" val="3250931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Web Assembly Environment</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5230368"/>
          </a:xfrm>
        </p:spPr>
        <p:txBody>
          <a:bodyPr/>
          <a:lstStyle/>
          <a:p>
            <a:r>
              <a:rPr lang="en-US" dirty="0"/>
              <a:t>We implemented our submission in C.</a:t>
            </a:r>
          </a:p>
          <a:p>
            <a:r>
              <a:rPr lang="en-US" dirty="0"/>
              <a:t>Work flow:</a:t>
            </a:r>
          </a:p>
          <a:p>
            <a:pPr marL="0" indent="0">
              <a:buNone/>
            </a:pPr>
            <a:endParaRPr lang="en-US" dirty="0"/>
          </a:p>
          <a:p>
            <a:endParaRPr lang="en-US" dirty="0"/>
          </a:p>
          <a:p>
            <a:endParaRPr lang="en-US" dirty="0"/>
          </a:p>
          <a:p>
            <a:endParaRPr lang="en-US" dirty="0"/>
          </a:p>
          <a:p>
            <a:endParaRPr lang="en-US" dirty="0"/>
          </a:p>
          <a:p>
            <a:r>
              <a:rPr lang="en-US" dirty="0"/>
              <a:t>JavaScript loads the .</a:t>
            </a:r>
            <a:r>
              <a:rPr lang="en-US" dirty="0" err="1"/>
              <a:t>wasm</a:t>
            </a:r>
            <a:r>
              <a:rPr lang="en-US" dirty="0"/>
              <a:t>, creates and manages the </a:t>
            </a:r>
            <a:r>
              <a:rPr lang="en-US" dirty="0" err="1"/>
              <a:t>wasm</a:t>
            </a:r>
            <a:r>
              <a:rPr lang="en-US" dirty="0"/>
              <a:t> object, handles integration with the web page.</a:t>
            </a:r>
          </a:p>
          <a:p>
            <a:r>
              <a:rPr lang="en-US" dirty="0" err="1"/>
              <a:t>TurboFan</a:t>
            </a:r>
            <a:r>
              <a:rPr lang="en-US" dirty="0"/>
              <a:t> JITs the .</a:t>
            </a:r>
            <a:r>
              <a:rPr lang="en-US" dirty="0" err="1"/>
              <a:t>wasm</a:t>
            </a:r>
            <a:r>
              <a:rPr lang="en-US" dirty="0"/>
              <a:t> byte code to native x86</a:t>
            </a:r>
          </a:p>
          <a:p>
            <a:pPr marL="0" indent="0">
              <a:buNone/>
            </a:pPr>
            <a:endParaRPr lang="en-US" dirty="0"/>
          </a:p>
        </p:txBody>
      </p:sp>
      <p:sp>
        <p:nvSpPr>
          <p:cNvPr id="4" name="Rectangle 3">
            <a:extLst>
              <a:ext uri="{FF2B5EF4-FFF2-40B4-BE49-F238E27FC236}">
                <a16:creationId xmlns:a16="http://schemas.microsoft.com/office/drawing/2014/main" id="{52827760-78EC-B946-671E-A4E7E45B3C55}"/>
              </a:ext>
            </a:extLst>
          </p:cNvPr>
          <p:cNvSpPr/>
          <p:nvPr/>
        </p:nvSpPr>
        <p:spPr>
          <a:xfrm>
            <a:off x="1328928" y="3889248"/>
            <a:ext cx="1353312" cy="573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 source</a:t>
            </a:r>
          </a:p>
        </p:txBody>
      </p:sp>
      <p:sp>
        <p:nvSpPr>
          <p:cNvPr id="5" name="Rectangle 4">
            <a:extLst>
              <a:ext uri="{FF2B5EF4-FFF2-40B4-BE49-F238E27FC236}">
                <a16:creationId xmlns:a16="http://schemas.microsoft.com/office/drawing/2014/main" id="{57DF5B17-5381-E1B8-0EBD-35CF7DEB6C49}"/>
              </a:ext>
            </a:extLst>
          </p:cNvPr>
          <p:cNvSpPr/>
          <p:nvPr/>
        </p:nvSpPr>
        <p:spPr>
          <a:xfrm>
            <a:off x="3721608" y="3889248"/>
            <a:ext cx="1353312" cy="573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clang</a:t>
            </a:r>
          </a:p>
        </p:txBody>
      </p:sp>
      <p:sp>
        <p:nvSpPr>
          <p:cNvPr id="6" name="Rectangle 5">
            <a:extLst>
              <a:ext uri="{FF2B5EF4-FFF2-40B4-BE49-F238E27FC236}">
                <a16:creationId xmlns:a16="http://schemas.microsoft.com/office/drawing/2014/main" id="{8876C7D6-4AC2-B496-E50C-0EA6FDAF9904}"/>
              </a:ext>
            </a:extLst>
          </p:cNvPr>
          <p:cNvSpPr/>
          <p:nvPr/>
        </p:nvSpPr>
        <p:spPr>
          <a:xfrm>
            <a:off x="6227064" y="3889248"/>
            <a:ext cx="1353312" cy="573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a:r>
            <a:r>
              <a:rPr lang="en-US" dirty="0" err="1">
                <a:solidFill>
                  <a:schemeClr val="tx1"/>
                </a:solidFill>
              </a:rPr>
              <a:t>wasm</a:t>
            </a:r>
            <a:endParaRPr lang="en-US" dirty="0">
              <a:solidFill>
                <a:schemeClr val="tx1"/>
              </a:solidFill>
            </a:endParaRPr>
          </a:p>
        </p:txBody>
      </p:sp>
      <p:sp>
        <p:nvSpPr>
          <p:cNvPr id="7" name="Flowchart: Terminator 6">
            <a:extLst>
              <a:ext uri="{FF2B5EF4-FFF2-40B4-BE49-F238E27FC236}">
                <a16:creationId xmlns:a16="http://schemas.microsoft.com/office/drawing/2014/main" id="{5A7A0B45-3E21-1A8D-81E7-7FDCBB51FCD3}"/>
              </a:ext>
            </a:extLst>
          </p:cNvPr>
          <p:cNvSpPr/>
          <p:nvPr/>
        </p:nvSpPr>
        <p:spPr>
          <a:xfrm>
            <a:off x="7059171" y="1609344"/>
            <a:ext cx="2109213" cy="1295859"/>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Chrome</a:t>
            </a:r>
          </a:p>
          <a:p>
            <a:pPr algn="ctr"/>
            <a:r>
              <a:rPr lang="en-US" dirty="0">
                <a:solidFill>
                  <a:schemeClr val="tx1"/>
                </a:solidFill>
              </a:rPr>
              <a:t>JS + </a:t>
            </a:r>
            <a:r>
              <a:rPr lang="en-US" dirty="0" err="1">
                <a:solidFill>
                  <a:schemeClr val="tx1"/>
                </a:solidFill>
              </a:rPr>
              <a:t>TurboFan</a:t>
            </a:r>
            <a:endParaRPr lang="en-US" dirty="0">
              <a:solidFill>
                <a:schemeClr val="tx1"/>
              </a:solidFill>
            </a:endParaRPr>
          </a:p>
        </p:txBody>
      </p:sp>
      <p:cxnSp>
        <p:nvCxnSpPr>
          <p:cNvPr id="9" name="Straight Arrow Connector 8">
            <a:extLst>
              <a:ext uri="{FF2B5EF4-FFF2-40B4-BE49-F238E27FC236}">
                <a16:creationId xmlns:a16="http://schemas.microsoft.com/office/drawing/2014/main" id="{D85C7C0D-5CB2-F774-CF9E-2C346BC0D92F}"/>
              </a:ext>
            </a:extLst>
          </p:cNvPr>
          <p:cNvCxnSpPr>
            <a:cxnSpLocks/>
          </p:cNvCxnSpPr>
          <p:nvPr/>
        </p:nvCxnSpPr>
        <p:spPr>
          <a:xfrm flipV="1">
            <a:off x="6973824" y="2905203"/>
            <a:ext cx="606552" cy="984045"/>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D7D6CA8-EC94-F545-C087-735CC42771AC}"/>
              </a:ext>
            </a:extLst>
          </p:cNvPr>
          <p:cNvCxnSpPr/>
          <p:nvPr/>
        </p:nvCxnSpPr>
        <p:spPr>
          <a:xfrm>
            <a:off x="5254752" y="4175760"/>
            <a:ext cx="8534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84ACBB9-D5DA-875D-C5B7-66EAD67E09F8}"/>
              </a:ext>
            </a:extLst>
          </p:cNvPr>
          <p:cNvCxnSpPr/>
          <p:nvPr/>
        </p:nvCxnSpPr>
        <p:spPr>
          <a:xfrm>
            <a:off x="2782824" y="4175760"/>
            <a:ext cx="8534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CFDBBC53-6D46-9765-705C-725AD4F9F7B2}"/>
              </a:ext>
            </a:extLst>
          </p:cNvPr>
          <p:cNvSpPr/>
          <p:nvPr/>
        </p:nvSpPr>
        <p:spPr>
          <a:xfrm>
            <a:off x="8357616" y="3889248"/>
            <a:ext cx="1908048" cy="573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JIT:  Native x86</a:t>
            </a:r>
          </a:p>
        </p:txBody>
      </p:sp>
      <p:cxnSp>
        <p:nvCxnSpPr>
          <p:cNvPr id="15" name="Straight Arrow Connector 14">
            <a:extLst>
              <a:ext uri="{FF2B5EF4-FFF2-40B4-BE49-F238E27FC236}">
                <a16:creationId xmlns:a16="http://schemas.microsoft.com/office/drawing/2014/main" id="{C6C14ADE-B6A7-8DF7-B19E-B786F18685AA}"/>
              </a:ext>
            </a:extLst>
          </p:cNvPr>
          <p:cNvCxnSpPr>
            <a:cxnSpLocks/>
            <a:stCxn id="14" idx="0"/>
          </p:cNvCxnSpPr>
          <p:nvPr/>
        </p:nvCxnSpPr>
        <p:spPr>
          <a:xfrm flipH="1" flipV="1">
            <a:off x="8705088" y="2905203"/>
            <a:ext cx="606552" cy="984045"/>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48248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WASM - Basics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a:bodyPr>
          <a:lstStyle/>
          <a:p>
            <a:r>
              <a:rPr lang="en-US" sz="2800" dirty="0"/>
              <a:t>We represent a BLS12-381 finite field value as a sequence of 13 30-bit limbs (m) embedded in 64-bit unsigned </a:t>
            </a:r>
            <a:r>
              <a:rPr lang="en-US" sz="2800" dirty="0" err="1"/>
              <a:t>ints</a:t>
            </a:r>
            <a:r>
              <a:rPr lang="en-US" sz="2800" dirty="0"/>
              <a:t>. </a:t>
            </a:r>
          </a:p>
          <a:p>
            <a:r>
              <a:rPr lang="en-US" dirty="0"/>
              <a:t>WASM byte code does not support the carry flag.</a:t>
            </a:r>
          </a:p>
          <a:p>
            <a:r>
              <a:rPr lang="en-US" dirty="0"/>
              <a:t>Addition and subtraction are fast.  </a:t>
            </a:r>
            <a:r>
              <a:rPr lang="en-US" dirty="0" err="1"/>
              <a:t>Modmul</a:t>
            </a:r>
            <a:r>
              <a:rPr lang="en-US" dirty="0"/>
              <a:t> and </a:t>
            </a:r>
            <a:r>
              <a:rPr lang="en-US" dirty="0" err="1"/>
              <a:t>modsqr</a:t>
            </a:r>
            <a:r>
              <a:rPr lang="en-US" dirty="0"/>
              <a:t> are slow.  Both use Montgomery multiplication.</a:t>
            </a:r>
          </a:p>
          <a:p>
            <a:r>
              <a:rPr lang="en-US" dirty="0"/>
              <a:t>We use one level of Karatsuba multiplication in </a:t>
            </a:r>
            <a:r>
              <a:rPr lang="en-US" dirty="0" err="1"/>
              <a:t>modmul</a:t>
            </a:r>
            <a:r>
              <a:rPr lang="en-US" dirty="0"/>
              <a:t>, and fast squaring in </a:t>
            </a:r>
            <a:r>
              <a:rPr lang="en-US" dirty="0" err="1"/>
              <a:t>modsqr</a:t>
            </a:r>
            <a:r>
              <a:rPr lang="en-US" dirty="0"/>
              <a:t>.</a:t>
            </a:r>
            <a:endParaRPr lang="en-US" sz="2800" dirty="0"/>
          </a:p>
          <a:p>
            <a:pPr marL="0" indent="0">
              <a:buNone/>
            </a:pPr>
            <a:endParaRPr lang="en-US" sz="2800" dirty="0"/>
          </a:p>
          <a:p>
            <a:endParaRPr lang="en-US" dirty="0"/>
          </a:p>
        </p:txBody>
      </p:sp>
    </p:spTree>
    <p:extLst>
      <p:ext uri="{BB962C8B-B14F-4D97-AF65-F5344CB8AC3E}">
        <p14:creationId xmlns:p14="http://schemas.microsoft.com/office/powerpoint/2010/main" val="3694966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Multiplication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704089" y="4242816"/>
            <a:ext cx="10515600" cy="2250059"/>
          </a:xfrm>
        </p:spPr>
        <p:txBody>
          <a:bodyPr>
            <a:normAutofit/>
          </a:bodyPr>
          <a:lstStyle/>
          <a:p>
            <a:pPr marL="0" indent="0">
              <a:buNone/>
            </a:pPr>
            <a:r>
              <a:rPr lang="en-US" dirty="0"/>
              <a:t>The idea behind 30-bit limbs is the multiplier.  Consider a column in a 13x13 multiplication.  We are guaranteed that we can accumulate 16 </a:t>
            </a:r>
            <a:r>
              <a:rPr lang="en-US" i="1" dirty="0" err="1"/>
              <a:t>A</a:t>
            </a:r>
            <a:r>
              <a:rPr lang="en-US" i="1" baseline="-25000" dirty="0" err="1"/>
              <a:t>i</a:t>
            </a:r>
            <a:r>
              <a:rPr lang="en-US" i="1" dirty="0" err="1"/>
              <a:t>∙B</a:t>
            </a:r>
            <a:r>
              <a:rPr lang="en-US" i="1" baseline="-25000" dirty="0" err="1"/>
              <a:t>j</a:t>
            </a:r>
            <a:r>
              <a:rPr lang="en-US" dirty="0"/>
              <a:t> terms without needing to worry about overflowing a 64-bit accumulator.   The cost of a 13</a:t>
            </a:r>
            <a:r>
              <a:rPr lang="en-US" baseline="30000" dirty="0"/>
              <a:t>th</a:t>
            </a:r>
            <a:r>
              <a:rPr lang="en-US" dirty="0"/>
              <a:t> limb is much less than the cost of resolving the overflows.</a:t>
            </a:r>
          </a:p>
        </p:txBody>
      </p:sp>
      <p:sp>
        <p:nvSpPr>
          <p:cNvPr id="29" name="TextBox 28">
            <a:extLst>
              <a:ext uri="{FF2B5EF4-FFF2-40B4-BE49-F238E27FC236}">
                <a16:creationId xmlns:a16="http://schemas.microsoft.com/office/drawing/2014/main" id="{7402DFA2-4C85-D326-5F5D-F20CBAB20024}"/>
              </a:ext>
            </a:extLst>
          </p:cNvPr>
          <p:cNvSpPr txBox="1"/>
          <p:nvPr/>
        </p:nvSpPr>
        <p:spPr>
          <a:xfrm>
            <a:off x="6131686" y="1781605"/>
            <a:ext cx="3975482" cy="369332"/>
          </a:xfrm>
          <a:prstGeom prst="rect">
            <a:avLst/>
          </a:prstGeom>
          <a:noFill/>
        </p:spPr>
        <p:txBody>
          <a:bodyPr wrap="square" rtlCol="0">
            <a:spAutoFit/>
          </a:bodyPr>
          <a:lstStyle/>
          <a:p>
            <a:r>
              <a:rPr lang="en-US" dirty="0">
                <a:solidFill>
                  <a:srgbClr val="FF0000"/>
                </a:solidFill>
              </a:rPr>
              <a:t>A</a:t>
            </a:r>
            <a:r>
              <a:rPr lang="en-US" baseline="-25000" dirty="0">
                <a:solidFill>
                  <a:srgbClr val="FF0000"/>
                </a:solidFill>
              </a:rPr>
              <a:t>3</a:t>
            </a:r>
            <a:r>
              <a:rPr lang="en-US" dirty="0">
                <a:solidFill>
                  <a:srgbClr val="FF0000"/>
                </a:solidFill>
              </a:rPr>
              <a:t>B</a:t>
            </a:r>
            <a:r>
              <a:rPr lang="en-US" baseline="-25000" dirty="0">
                <a:solidFill>
                  <a:srgbClr val="FF0000"/>
                </a:solidFill>
              </a:rPr>
              <a:t>0</a:t>
            </a:r>
            <a:r>
              <a:rPr lang="en-US" dirty="0">
                <a:solidFill>
                  <a:schemeClr val="tx1">
                    <a:lumMod val="50000"/>
                    <a:lumOff val="50000"/>
                  </a:schemeClr>
                </a:solidFill>
              </a:rPr>
              <a:t>	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0</a:t>
            </a:r>
            <a:r>
              <a:rPr lang="en-US" dirty="0">
                <a:solidFill>
                  <a:schemeClr val="tx1">
                    <a:lumMod val="50000"/>
                    <a:lumOff val="50000"/>
                  </a:schemeClr>
                </a:solidFill>
              </a:rPr>
              <a:t>	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0</a:t>
            </a:r>
            <a:endParaRPr lang="en-US" dirty="0">
              <a:solidFill>
                <a:schemeClr val="tx1">
                  <a:lumMod val="50000"/>
                  <a:lumOff val="50000"/>
                </a:schemeClr>
              </a:solidFill>
            </a:endParaRPr>
          </a:p>
        </p:txBody>
      </p:sp>
      <p:sp>
        <p:nvSpPr>
          <p:cNvPr id="30" name="TextBox 29">
            <a:extLst>
              <a:ext uri="{FF2B5EF4-FFF2-40B4-BE49-F238E27FC236}">
                <a16:creationId xmlns:a16="http://schemas.microsoft.com/office/drawing/2014/main" id="{BE5D148D-E1B2-ABA3-E51F-B758FE8FD77C}"/>
              </a:ext>
            </a:extLst>
          </p:cNvPr>
          <p:cNvSpPr txBox="1"/>
          <p:nvPr/>
        </p:nvSpPr>
        <p:spPr>
          <a:xfrm>
            <a:off x="6230112" y="1141123"/>
            <a:ext cx="3204723" cy="369332"/>
          </a:xfrm>
          <a:prstGeom prst="rect">
            <a:avLst/>
          </a:prstGeom>
          <a:noFill/>
        </p:spPr>
        <p:txBody>
          <a:bodyPr wrap="none" rtlCol="0">
            <a:spAutoFit/>
          </a:bodyPr>
          <a:lstStyle/>
          <a:p>
            <a:r>
              <a:rPr lang="en-US" dirty="0"/>
              <a:t>A</a:t>
            </a:r>
            <a:r>
              <a:rPr lang="en-US" baseline="-25000" dirty="0"/>
              <a:t>3</a:t>
            </a:r>
            <a:r>
              <a:rPr lang="en-US" dirty="0"/>
              <a:t>	A</a:t>
            </a:r>
            <a:r>
              <a:rPr lang="en-US" baseline="-25000" dirty="0"/>
              <a:t>2</a:t>
            </a:r>
            <a:r>
              <a:rPr lang="en-US" dirty="0"/>
              <a:t>	A</a:t>
            </a:r>
            <a:r>
              <a:rPr lang="en-US" baseline="-25000" dirty="0"/>
              <a:t>1</a:t>
            </a:r>
            <a:r>
              <a:rPr lang="en-US" dirty="0"/>
              <a:t>	A</a:t>
            </a:r>
            <a:r>
              <a:rPr lang="en-US" baseline="-25000" dirty="0"/>
              <a:t>0</a:t>
            </a:r>
          </a:p>
        </p:txBody>
      </p:sp>
      <p:sp>
        <p:nvSpPr>
          <p:cNvPr id="31" name="TextBox 30">
            <a:extLst>
              <a:ext uri="{FF2B5EF4-FFF2-40B4-BE49-F238E27FC236}">
                <a16:creationId xmlns:a16="http://schemas.microsoft.com/office/drawing/2014/main" id="{7FBD0D68-995A-E538-0A72-3575DF592BDD}"/>
              </a:ext>
            </a:extLst>
          </p:cNvPr>
          <p:cNvSpPr txBox="1"/>
          <p:nvPr/>
        </p:nvSpPr>
        <p:spPr>
          <a:xfrm>
            <a:off x="6226588" y="1369723"/>
            <a:ext cx="3196709" cy="369332"/>
          </a:xfrm>
          <a:prstGeom prst="rect">
            <a:avLst/>
          </a:prstGeom>
          <a:noFill/>
        </p:spPr>
        <p:txBody>
          <a:bodyPr wrap="none" rtlCol="0">
            <a:spAutoFit/>
          </a:bodyPr>
          <a:lstStyle/>
          <a:p>
            <a:r>
              <a:rPr lang="en-US" dirty="0"/>
              <a:t>B</a:t>
            </a:r>
            <a:r>
              <a:rPr lang="en-US" baseline="-25000" dirty="0"/>
              <a:t>3</a:t>
            </a:r>
            <a:r>
              <a:rPr lang="en-US" dirty="0"/>
              <a:t>	B</a:t>
            </a:r>
            <a:r>
              <a:rPr lang="en-US" baseline="-25000" dirty="0"/>
              <a:t>2</a:t>
            </a:r>
            <a:r>
              <a:rPr lang="en-US" dirty="0"/>
              <a:t>	B</a:t>
            </a:r>
            <a:r>
              <a:rPr lang="en-US" baseline="-25000" dirty="0"/>
              <a:t>1</a:t>
            </a:r>
            <a:r>
              <a:rPr lang="en-US" dirty="0"/>
              <a:t>	B</a:t>
            </a:r>
            <a:r>
              <a:rPr lang="en-US" baseline="-25000" dirty="0"/>
              <a:t>0</a:t>
            </a:r>
          </a:p>
        </p:txBody>
      </p:sp>
      <p:cxnSp>
        <p:nvCxnSpPr>
          <p:cNvPr id="32" name="Straight Connector 31">
            <a:extLst>
              <a:ext uri="{FF2B5EF4-FFF2-40B4-BE49-F238E27FC236}">
                <a16:creationId xmlns:a16="http://schemas.microsoft.com/office/drawing/2014/main" id="{A9FD0EDA-4D62-7EE2-CC80-578E9285BAE3}"/>
              </a:ext>
            </a:extLst>
          </p:cNvPr>
          <p:cNvCxnSpPr>
            <a:cxnSpLocks/>
          </p:cNvCxnSpPr>
          <p:nvPr/>
        </p:nvCxnSpPr>
        <p:spPr>
          <a:xfrm>
            <a:off x="2332037" y="1798430"/>
            <a:ext cx="717467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53BFFC68-B7E4-2664-40D5-94DFC69CC30C}"/>
              </a:ext>
            </a:extLst>
          </p:cNvPr>
          <p:cNvSpPr txBox="1"/>
          <p:nvPr/>
        </p:nvSpPr>
        <p:spPr>
          <a:xfrm>
            <a:off x="5211190" y="2156911"/>
            <a:ext cx="3975482" cy="369332"/>
          </a:xfrm>
          <a:prstGeom prst="rect">
            <a:avLst/>
          </a:prstGeom>
          <a:noFill/>
        </p:spPr>
        <p:txBody>
          <a:bodyPr wrap="square" rtlCol="0">
            <a:spAutoFit/>
          </a:bodyPr>
          <a:lstStyle/>
          <a:p>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t>
            </a:r>
            <a:r>
              <a:rPr lang="en-US" dirty="0">
                <a:solidFill>
                  <a:srgbClr val="FF0000"/>
                </a:solidFill>
              </a:rPr>
              <a:t>A</a:t>
            </a:r>
            <a:r>
              <a:rPr lang="en-US" baseline="-25000" dirty="0">
                <a:solidFill>
                  <a:srgbClr val="FF0000"/>
                </a:solidFill>
              </a:rPr>
              <a:t>2</a:t>
            </a:r>
            <a:r>
              <a:rPr lang="en-US" dirty="0">
                <a:solidFill>
                  <a:srgbClr val="FF0000"/>
                </a:solidFill>
              </a:rPr>
              <a:t>B</a:t>
            </a:r>
            <a:r>
              <a:rPr lang="en-US" baseline="-25000" dirty="0">
                <a:solidFill>
                  <a:srgbClr val="FF0000"/>
                </a:solidFill>
              </a:rPr>
              <a:t>1</a:t>
            </a:r>
            <a:r>
              <a:rPr lang="en-US" dirty="0">
                <a:solidFill>
                  <a:schemeClr val="tx1">
                    <a:lumMod val="50000"/>
                    <a:lumOff val="50000"/>
                  </a:schemeClr>
                </a:solidFill>
              </a:rPr>
              <a:t>	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1</a:t>
            </a:r>
            <a:r>
              <a:rPr lang="en-US" dirty="0">
                <a:solidFill>
                  <a:schemeClr val="tx1">
                    <a:lumMod val="50000"/>
                    <a:lumOff val="50000"/>
                  </a:schemeClr>
                </a:solidFill>
              </a:rPr>
              <a:t>	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1</a:t>
            </a:r>
            <a:endParaRPr lang="en-US" dirty="0">
              <a:solidFill>
                <a:schemeClr val="tx1">
                  <a:lumMod val="50000"/>
                  <a:lumOff val="50000"/>
                </a:schemeClr>
              </a:solidFill>
            </a:endParaRPr>
          </a:p>
        </p:txBody>
      </p:sp>
      <p:sp>
        <p:nvSpPr>
          <p:cNvPr id="55" name="TextBox 54">
            <a:extLst>
              <a:ext uri="{FF2B5EF4-FFF2-40B4-BE49-F238E27FC236}">
                <a16:creationId xmlns:a16="http://schemas.microsoft.com/office/drawing/2014/main" id="{CF4CD4B9-7BAE-6649-F8A0-AD74094DA81F}"/>
              </a:ext>
            </a:extLst>
          </p:cNvPr>
          <p:cNvSpPr txBox="1"/>
          <p:nvPr/>
        </p:nvSpPr>
        <p:spPr>
          <a:xfrm>
            <a:off x="4302886" y="2538435"/>
            <a:ext cx="3975482" cy="369332"/>
          </a:xfrm>
          <a:prstGeom prst="rect">
            <a:avLst/>
          </a:prstGeom>
          <a:noFill/>
        </p:spPr>
        <p:txBody>
          <a:bodyPr wrap="square" rtlCol="0">
            <a:spAutoFit/>
          </a:bodyPr>
          <a:lstStyle/>
          <a:p>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2</a:t>
            </a:r>
            <a:r>
              <a:rPr lang="en-US" dirty="0">
                <a:solidFill>
                  <a:schemeClr val="tx1">
                    <a:lumMod val="50000"/>
                    <a:lumOff val="50000"/>
                  </a:schemeClr>
                </a:solidFill>
              </a:rPr>
              <a:t>	</a:t>
            </a:r>
            <a:r>
              <a:rPr lang="en-US" dirty="0">
                <a:solidFill>
                  <a:srgbClr val="FF0000"/>
                </a:solidFill>
              </a:rPr>
              <a:t>A</a:t>
            </a:r>
            <a:r>
              <a:rPr lang="en-US" baseline="-25000" dirty="0">
                <a:solidFill>
                  <a:srgbClr val="FF0000"/>
                </a:solidFill>
              </a:rPr>
              <a:t>1</a:t>
            </a:r>
            <a:r>
              <a:rPr lang="en-US" dirty="0">
                <a:solidFill>
                  <a:srgbClr val="FF0000"/>
                </a:solidFill>
              </a:rPr>
              <a:t>B</a:t>
            </a:r>
            <a:r>
              <a:rPr lang="en-US" baseline="-25000" dirty="0">
                <a:solidFill>
                  <a:srgbClr val="FF0000"/>
                </a:solidFill>
              </a:rPr>
              <a:t>2</a:t>
            </a:r>
            <a:r>
              <a:rPr lang="en-US" dirty="0">
                <a:solidFill>
                  <a:schemeClr val="tx1">
                    <a:lumMod val="50000"/>
                    <a:lumOff val="50000"/>
                  </a:schemeClr>
                </a:solidFill>
              </a:rPr>
              <a:t>	A</a:t>
            </a:r>
            <a:r>
              <a:rPr lang="en-US" baseline="-25000" dirty="0">
                <a:solidFill>
                  <a:schemeClr val="tx1">
                    <a:lumMod val="50000"/>
                    <a:lumOff val="50000"/>
                  </a:schemeClr>
                </a:solidFill>
              </a:rPr>
              <a:t>0</a:t>
            </a:r>
            <a:r>
              <a:rPr lang="en-US" dirty="0">
                <a:solidFill>
                  <a:schemeClr val="tx1">
                    <a:lumMod val="50000"/>
                    <a:lumOff val="50000"/>
                  </a:schemeClr>
                </a:solidFill>
              </a:rPr>
              <a:t>B</a:t>
            </a:r>
            <a:r>
              <a:rPr lang="en-US" baseline="-25000" dirty="0">
                <a:solidFill>
                  <a:schemeClr val="tx1">
                    <a:lumMod val="50000"/>
                    <a:lumOff val="50000"/>
                  </a:schemeClr>
                </a:solidFill>
              </a:rPr>
              <a:t>2</a:t>
            </a:r>
            <a:endParaRPr lang="en-US" dirty="0">
              <a:solidFill>
                <a:schemeClr val="tx1">
                  <a:lumMod val="50000"/>
                  <a:lumOff val="50000"/>
                </a:schemeClr>
              </a:solidFill>
            </a:endParaRPr>
          </a:p>
        </p:txBody>
      </p:sp>
      <p:sp>
        <p:nvSpPr>
          <p:cNvPr id="56" name="TextBox 55">
            <a:extLst>
              <a:ext uri="{FF2B5EF4-FFF2-40B4-BE49-F238E27FC236}">
                <a16:creationId xmlns:a16="http://schemas.microsoft.com/office/drawing/2014/main" id="{EA2A44B7-F269-8A31-1463-DEEE8E94AD4B}"/>
              </a:ext>
            </a:extLst>
          </p:cNvPr>
          <p:cNvSpPr txBox="1"/>
          <p:nvPr/>
        </p:nvSpPr>
        <p:spPr>
          <a:xfrm>
            <a:off x="3400678" y="2933588"/>
            <a:ext cx="3975482" cy="369332"/>
          </a:xfrm>
          <a:prstGeom prst="rect">
            <a:avLst/>
          </a:prstGeom>
          <a:noFill/>
        </p:spPr>
        <p:txBody>
          <a:bodyPr wrap="square" rtlCol="0">
            <a:spAutoFit/>
          </a:bodyPr>
          <a:lstStyle/>
          <a:p>
            <a:r>
              <a:rPr lang="en-US" dirty="0">
                <a:solidFill>
                  <a:schemeClr val="tx1">
                    <a:lumMod val="50000"/>
                    <a:lumOff val="50000"/>
                  </a:schemeClr>
                </a:solidFill>
              </a:rPr>
              <a:t>A</a:t>
            </a:r>
            <a:r>
              <a:rPr lang="en-US" baseline="-25000" dirty="0">
                <a:solidFill>
                  <a:schemeClr val="tx1">
                    <a:lumMod val="50000"/>
                    <a:lumOff val="50000"/>
                  </a:schemeClr>
                </a:solidFill>
              </a:rPr>
              <a:t>3</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a:t>
            </a:r>
            <a:r>
              <a:rPr lang="en-US" baseline="-25000" dirty="0">
                <a:solidFill>
                  <a:schemeClr val="tx1">
                    <a:lumMod val="50000"/>
                    <a:lumOff val="50000"/>
                  </a:schemeClr>
                </a:solidFill>
              </a:rPr>
              <a:t>2</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a:t>
            </a:r>
            <a:r>
              <a:rPr lang="en-US" baseline="-25000" dirty="0">
                <a:solidFill>
                  <a:schemeClr val="tx1">
                    <a:lumMod val="50000"/>
                    <a:lumOff val="50000"/>
                  </a:schemeClr>
                </a:solidFill>
              </a:rPr>
              <a:t>1</a:t>
            </a:r>
            <a:r>
              <a:rPr lang="en-US" dirty="0">
                <a:solidFill>
                  <a:schemeClr val="tx1">
                    <a:lumMod val="50000"/>
                    <a:lumOff val="50000"/>
                  </a:schemeClr>
                </a:solidFill>
              </a:rPr>
              <a:t>B</a:t>
            </a:r>
            <a:r>
              <a:rPr lang="en-US" baseline="-25000" dirty="0">
                <a:solidFill>
                  <a:schemeClr val="tx1">
                    <a:lumMod val="50000"/>
                    <a:lumOff val="50000"/>
                  </a:schemeClr>
                </a:solidFill>
              </a:rPr>
              <a:t>3</a:t>
            </a:r>
            <a:r>
              <a:rPr lang="en-US" dirty="0">
                <a:solidFill>
                  <a:schemeClr val="tx1">
                    <a:lumMod val="50000"/>
                    <a:lumOff val="50000"/>
                  </a:schemeClr>
                </a:solidFill>
              </a:rPr>
              <a:t>	</a:t>
            </a:r>
            <a:r>
              <a:rPr lang="en-US" dirty="0">
                <a:solidFill>
                  <a:srgbClr val="FF0000"/>
                </a:solidFill>
              </a:rPr>
              <a:t>A</a:t>
            </a:r>
            <a:r>
              <a:rPr lang="en-US" baseline="-25000" dirty="0">
                <a:solidFill>
                  <a:srgbClr val="FF0000"/>
                </a:solidFill>
              </a:rPr>
              <a:t>0</a:t>
            </a:r>
            <a:r>
              <a:rPr lang="en-US" dirty="0">
                <a:solidFill>
                  <a:srgbClr val="FF0000"/>
                </a:solidFill>
              </a:rPr>
              <a:t>B</a:t>
            </a:r>
            <a:r>
              <a:rPr lang="en-US" baseline="-25000" dirty="0">
                <a:solidFill>
                  <a:srgbClr val="FF0000"/>
                </a:solidFill>
              </a:rPr>
              <a:t>3</a:t>
            </a:r>
            <a:endParaRPr lang="en-US" dirty="0">
              <a:solidFill>
                <a:srgbClr val="FF0000"/>
              </a:solidFill>
            </a:endParaRPr>
          </a:p>
        </p:txBody>
      </p:sp>
      <p:sp>
        <p:nvSpPr>
          <p:cNvPr id="57" name="TextBox 56">
            <a:extLst>
              <a:ext uri="{FF2B5EF4-FFF2-40B4-BE49-F238E27FC236}">
                <a16:creationId xmlns:a16="http://schemas.microsoft.com/office/drawing/2014/main" id="{82B555C4-5022-3FD0-5038-528F97A0C727}"/>
              </a:ext>
            </a:extLst>
          </p:cNvPr>
          <p:cNvSpPr txBox="1"/>
          <p:nvPr/>
        </p:nvSpPr>
        <p:spPr>
          <a:xfrm>
            <a:off x="5217775" y="1003402"/>
            <a:ext cx="744114" cy="646331"/>
          </a:xfrm>
          <a:prstGeom prst="rect">
            <a:avLst/>
          </a:prstGeom>
          <a:noFill/>
        </p:spPr>
        <p:txBody>
          <a:bodyPr wrap="none" rtlCol="0">
            <a:spAutoFit/>
          </a:bodyPr>
          <a:lstStyle/>
          <a:p>
            <a:r>
              <a:rPr lang="en-US" sz="3600" dirty="0"/>
              <a:t>. . .</a:t>
            </a:r>
          </a:p>
        </p:txBody>
      </p:sp>
      <p:sp>
        <p:nvSpPr>
          <p:cNvPr id="59" name="TextBox 58">
            <a:extLst>
              <a:ext uri="{FF2B5EF4-FFF2-40B4-BE49-F238E27FC236}">
                <a16:creationId xmlns:a16="http://schemas.microsoft.com/office/drawing/2014/main" id="{E662D2A7-2382-D38E-06E1-7A10EEAB3A33}"/>
              </a:ext>
            </a:extLst>
          </p:cNvPr>
          <p:cNvSpPr txBox="1"/>
          <p:nvPr/>
        </p:nvSpPr>
        <p:spPr>
          <a:xfrm>
            <a:off x="5195369" y="1556028"/>
            <a:ext cx="744114" cy="646331"/>
          </a:xfrm>
          <a:prstGeom prst="rect">
            <a:avLst/>
          </a:prstGeom>
          <a:noFill/>
        </p:spPr>
        <p:txBody>
          <a:bodyPr wrap="none" rtlCol="0">
            <a:spAutoFit/>
          </a:bodyPr>
          <a:lstStyle/>
          <a:p>
            <a:r>
              <a:rPr lang="en-US" sz="3600" dirty="0"/>
              <a:t>. . .</a:t>
            </a:r>
          </a:p>
        </p:txBody>
      </p:sp>
      <p:sp>
        <p:nvSpPr>
          <p:cNvPr id="60" name="TextBox 59">
            <a:extLst>
              <a:ext uri="{FF2B5EF4-FFF2-40B4-BE49-F238E27FC236}">
                <a16:creationId xmlns:a16="http://schemas.microsoft.com/office/drawing/2014/main" id="{532AE8C7-E48F-459B-9363-AE9EBFCEC6A6}"/>
              </a:ext>
            </a:extLst>
          </p:cNvPr>
          <p:cNvSpPr txBox="1"/>
          <p:nvPr/>
        </p:nvSpPr>
        <p:spPr>
          <a:xfrm>
            <a:off x="5175260" y="3128495"/>
            <a:ext cx="744114" cy="646331"/>
          </a:xfrm>
          <a:prstGeom prst="rect">
            <a:avLst/>
          </a:prstGeom>
          <a:noFill/>
        </p:spPr>
        <p:txBody>
          <a:bodyPr wrap="none" rtlCol="0">
            <a:spAutoFit/>
          </a:bodyPr>
          <a:lstStyle/>
          <a:p>
            <a:r>
              <a:rPr lang="en-US" sz="3600" dirty="0"/>
              <a:t>. . .</a:t>
            </a:r>
          </a:p>
        </p:txBody>
      </p:sp>
    </p:spTree>
    <p:extLst>
      <p:ext uri="{BB962C8B-B14F-4D97-AF65-F5344CB8AC3E}">
        <p14:creationId xmlns:p14="http://schemas.microsoft.com/office/powerpoint/2010/main" val="36336374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Carry Handling - Addition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a:bodyPr>
          <a:lstStyle/>
          <a:p>
            <a:pPr marL="0" indent="0">
              <a:buNone/>
            </a:pPr>
            <a:r>
              <a:rPr lang="en-US" dirty="0"/>
              <a:t>Add routine.  Results can have 31 bits of data in each limb.</a:t>
            </a:r>
          </a:p>
          <a:p>
            <a:pPr marL="0" indent="0">
              <a:buNone/>
            </a:pPr>
            <a:endParaRPr lang="en-US" dirty="0"/>
          </a:p>
          <a:p>
            <a:pPr marL="0" indent="0">
              <a:buNone/>
            </a:pPr>
            <a:r>
              <a:rPr lang="en-US" sz="1600" dirty="0">
                <a:latin typeface="Consolas" panose="020B0609020204030204" pitchFamily="49" charset="0"/>
              </a:rPr>
              <a:t>FF381 add(FF381 a, FF381 b) {</a:t>
            </a:r>
          </a:p>
          <a:p>
            <a:pPr marL="0" indent="0">
              <a:buNone/>
            </a:pPr>
            <a:r>
              <a:rPr lang="en-US" sz="1600" dirty="0">
                <a:latin typeface="Consolas" panose="020B0609020204030204" pitchFamily="49" charset="0"/>
              </a:rPr>
              <a:t>    FF381 res;</a:t>
            </a:r>
          </a:p>
          <a:p>
            <a:pPr marL="0" indent="0">
              <a:buNone/>
            </a:pPr>
            <a:r>
              <a:rPr lang="en-US" sz="1600" dirty="0">
                <a:latin typeface="Consolas" panose="020B0609020204030204" pitchFamily="49" charset="0"/>
              </a:rPr>
              <a:t>    res.limb0 = a.limb0 + b.limb0;</a:t>
            </a:r>
            <a:br>
              <a:rPr lang="en-US" sz="1600" dirty="0">
                <a:latin typeface="Consolas" panose="020B0609020204030204" pitchFamily="49" charset="0"/>
              </a:rPr>
            </a:br>
            <a:r>
              <a:rPr lang="en-US" sz="1600" dirty="0">
                <a:latin typeface="Consolas" panose="020B0609020204030204" pitchFamily="49" charset="0"/>
              </a:rPr>
              <a:t>    res.limb1 = a.limb1 + b.limb1;</a:t>
            </a:r>
            <a:br>
              <a:rPr lang="en-US" sz="1600" dirty="0">
                <a:latin typeface="Consolas" panose="020B0609020204030204" pitchFamily="49" charset="0"/>
              </a:rPr>
            </a:br>
            <a:r>
              <a:rPr lang="en-US" sz="1600" dirty="0">
                <a:latin typeface="Consolas" panose="020B0609020204030204" pitchFamily="49" charset="0"/>
              </a:rPr>
              <a:t>    res.limb2 = a.limb2 + b.limb2;</a:t>
            </a:r>
          </a:p>
          <a:p>
            <a:pPr marL="0" indent="0">
              <a:buNone/>
            </a:pPr>
            <a:r>
              <a:rPr lang="en-US" sz="1600" dirty="0">
                <a:latin typeface="Consolas" panose="020B0609020204030204" pitchFamily="49" charset="0"/>
              </a:rPr>
              <a:t>    . . .</a:t>
            </a:r>
          </a:p>
          <a:p>
            <a:pPr marL="0" indent="0">
              <a:buNone/>
            </a:pPr>
            <a:r>
              <a:rPr lang="en-US" sz="1600" dirty="0">
                <a:latin typeface="Consolas" panose="020B0609020204030204" pitchFamily="49" charset="0"/>
              </a:rPr>
              <a:t>    res.limb12 = a.limb12 + b.limb12;</a:t>
            </a:r>
          </a:p>
          <a:p>
            <a:pPr marL="0" indent="0">
              <a:buNone/>
            </a:pPr>
            <a:r>
              <a:rPr lang="en-US" sz="1600" dirty="0">
                <a:latin typeface="Consolas" panose="020B0609020204030204" pitchFamily="49" charset="0"/>
              </a:rPr>
              <a:t>    return res;</a:t>
            </a:r>
          </a:p>
          <a:p>
            <a:pPr marL="0" indent="0">
              <a:buNone/>
            </a:pPr>
            <a:r>
              <a:rPr lang="en-US" sz="1600" dirty="0">
                <a:latin typeface="Consolas" panose="020B0609020204030204" pitchFamily="49" charset="0"/>
              </a:rPr>
              <a:t>}</a:t>
            </a:r>
          </a:p>
        </p:txBody>
      </p:sp>
    </p:spTree>
    <p:extLst>
      <p:ext uri="{BB962C8B-B14F-4D97-AF65-F5344CB8AC3E}">
        <p14:creationId xmlns:p14="http://schemas.microsoft.com/office/powerpoint/2010/main" val="350272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MSM Runtime Breakdown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377952" y="1959735"/>
            <a:ext cx="11460480" cy="795765"/>
          </a:xfrm>
        </p:spPr>
        <p:txBody>
          <a:bodyPr>
            <a:normAutofit/>
          </a:bodyPr>
          <a:lstStyle/>
          <a:p>
            <a:pPr marL="0" indent="0" algn="ctr">
              <a:buNone/>
            </a:pPr>
            <a:r>
              <a:rPr lang="en-US" sz="3200" i="1" dirty="0"/>
              <a:t>total run time = Overhead   +   # of FF ops ∙ Average time per FF op</a:t>
            </a:r>
            <a:endParaRPr lang="en-US" sz="3200" dirty="0"/>
          </a:p>
        </p:txBody>
      </p:sp>
      <p:sp>
        <p:nvSpPr>
          <p:cNvPr id="4" name="TextBox 3">
            <a:extLst>
              <a:ext uri="{FF2B5EF4-FFF2-40B4-BE49-F238E27FC236}">
                <a16:creationId xmlns:a16="http://schemas.microsoft.com/office/drawing/2014/main" id="{9DE8612C-57D0-7E22-2898-5CBABFC52A6B}"/>
              </a:ext>
            </a:extLst>
          </p:cNvPr>
          <p:cNvSpPr txBox="1"/>
          <p:nvPr/>
        </p:nvSpPr>
        <p:spPr>
          <a:xfrm>
            <a:off x="3621950" y="5400841"/>
            <a:ext cx="5815585" cy="377952"/>
          </a:xfrm>
          <a:prstGeom prst="rect">
            <a:avLst/>
          </a:prstGeom>
          <a:noFill/>
        </p:spPr>
        <p:txBody>
          <a:bodyPr wrap="square" rtlCol="0">
            <a:spAutoFit/>
          </a:bodyPr>
          <a:lstStyle/>
          <a:p>
            <a:r>
              <a:rPr lang="en-US" i="1" dirty="0"/>
              <a:t>FF op = Finite Field Op:  add, sub, multiplication, inverse</a:t>
            </a:r>
          </a:p>
        </p:txBody>
      </p:sp>
      <p:sp>
        <p:nvSpPr>
          <p:cNvPr id="5" name="TextBox 4">
            <a:extLst>
              <a:ext uri="{FF2B5EF4-FFF2-40B4-BE49-F238E27FC236}">
                <a16:creationId xmlns:a16="http://schemas.microsoft.com/office/drawing/2014/main" id="{3735D523-0AF3-2FF8-ABD0-B352C222595D}"/>
              </a:ext>
            </a:extLst>
          </p:cNvPr>
          <p:cNvSpPr txBox="1"/>
          <p:nvPr/>
        </p:nvSpPr>
        <p:spPr>
          <a:xfrm>
            <a:off x="1706880" y="3755006"/>
            <a:ext cx="2388042" cy="646331"/>
          </a:xfrm>
          <a:prstGeom prst="rect">
            <a:avLst/>
          </a:prstGeom>
          <a:noFill/>
        </p:spPr>
        <p:txBody>
          <a:bodyPr wrap="square" rtlCol="0">
            <a:spAutoFit/>
          </a:bodyPr>
          <a:lstStyle/>
          <a:p>
            <a:r>
              <a:rPr lang="en-US" dirty="0"/>
              <a:t>Typically small, 10-20% of total run time.</a:t>
            </a:r>
          </a:p>
        </p:txBody>
      </p:sp>
      <p:sp>
        <p:nvSpPr>
          <p:cNvPr id="7" name="TextBox 6">
            <a:extLst>
              <a:ext uri="{FF2B5EF4-FFF2-40B4-BE49-F238E27FC236}">
                <a16:creationId xmlns:a16="http://schemas.microsoft.com/office/drawing/2014/main" id="{E28EE195-B2B8-859F-D7BD-176BC0E0377D}"/>
              </a:ext>
            </a:extLst>
          </p:cNvPr>
          <p:cNvSpPr txBox="1"/>
          <p:nvPr/>
        </p:nvSpPr>
        <p:spPr>
          <a:xfrm>
            <a:off x="5309883" y="3755005"/>
            <a:ext cx="2787197" cy="646331"/>
          </a:xfrm>
          <a:prstGeom prst="rect">
            <a:avLst/>
          </a:prstGeom>
          <a:noFill/>
        </p:spPr>
        <p:txBody>
          <a:bodyPr wrap="square" rtlCol="0">
            <a:spAutoFit/>
          </a:bodyPr>
          <a:lstStyle/>
          <a:p>
            <a:r>
              <a:rPr lang="en-US" dirty="0"/>
              <a:t>Driven by high level </a:t>
            </a:r>
            <a:r>
              <a:rPr lang="en-US" dirty="0" err="1"/>
              <a:t>algs</a:t>
            </a:r>
            <a:r>
              <a:rPr lang="en-US" dirty="0"/>
              <a:t> and EC point representation</a:t>
            </a:r>
          </a:p>
        </p:txBody>
      </p:sp>
      <p:sp>
        <p:nvSpPr>
          <p:cNvPr id="8" name="TextBox 7">
            <a:extLst>
              <a:ext uri="{FF2B5EF4-FFF2-40B4-BE49-F238E27FC236}">
                <a16:creationId xmlns:a16="http://schemas.microsoft.com/office/drawing/2014/main" id="{5847FFD3-42B9-1D63-89D6-AE5CD7874277}"/>
              </a:ext>
            </a:extLst>
          </p:cNvPr>
          <p:cNvSpPr txBox="1"/>
          <p:nvPr/>
        </p:nvSpPr>
        <p:spPr>
          <a:xfrm>
            <a:off x="9241536" y="3755007"/>
            <a:ext cx="2511552" cy="646330"/>
          </a:xfrm>
          <a:prstGeom prst="rect">
            <a:avLst/>
          </a:prstGeom>
          <a:noFill/>
        </p:spPr>
        <p:txBody>
          <a:bodyPr wrap="square" rtlCol="0">
            <a:spAutoFit/>
          </a:bodyPr>
          <a:lstStyle/>
          <a:p>
            <a:r>
              <a:rPr lang="en-US" dirty="0"/>
              <a:t>Dominated by FF multiplication time</a:t>
            </a:r>
          </a:p>
        </p:txBody>
      </p:sp>
      <p:cxnSp>
        <p:nvCxnSpPr>
          <p:cNvPr id="10" name="Straight Arrow Connector 9">
            <a:extLst>
              <a:ext uri="{FF2B5EF4-FFF2-40B4-BE49-F238E27FC236}">
                <a16:creationId xmlns:a16="http://schemas.microsoft.com/office/drawing/2014/main" id="{4EBEB84A-F8F8-EDA5-2AC7-4B6A87754A82}"/>
              </a:ext>
            </a:extLst>
          </p:cNvPr>
          <p:cNvCxnSpPr>
            <a:cxnSpLocks/>
          </p:cNvCxnSpPr>
          <p:nvPr/>
        </p:nvCxnSpPr>
        <p:spPr>
          <a:xfrm flipH="1">
            <a:off x="3077155" y="2557142"/>
            <a:ext cx="836477"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293067E-4075-7CF3-ED70-1CB614616134}"/>
              </a:ext>
            </a:extLst>
          </p:cNvPr>
          <p:cNvCxnSpPr>
            <a:cxnSpLocks/>
          </p:cNvCxnSpPr>
          <p:nvPr/>
        </p:nvCxnSpPr>
        <p:spPr>
          <a:xfrm>
            <a:off x="6500190" y="2557142"/>
            <a:ext cx="59106" cy="10972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05C18605-2221-CF70-5DF9-E05B09B2D402}"/>
              </a:ext>
            </a:extLst>
          </p:cNvPr>
          <p:cNvCxnSpPr>
            <a:cxnSpLocks/>
          </p:cNvCxnSpPr>
          <p:nvPr/>
        </p:nvCxnSpPr>
        <p:spPr>
          <a:xfrm>
            <a:off x="9462052" y="2557142"/>
            <a:ext cx="477874" cy="11345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882795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Carry Handling - Resolving Carries</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fontScale="92500" lnSpcReduction="20000"/>
          </a:bodyPr>
          <a:lstStyle/>
          <a:p>
            <a:pPr marL="0" indent="0">
              <a:buNone/>
            </a:pPr>
            <a:r>
              <a:rPr lang="en-US" dirty="0"/>
              <a:t>Resolve any carries that have built up in the limbs:</a:t>
            </a:r>
          </a:p>
          <a:p>
            <a:pPr marL="0" indent="0">
              <a:buNone/>
            </a:pPr>
            <a:endParaRPr lang="en-US" dirty="0"/>
          </a:p>
          <a:p>
            <a:pPr marL="0" indent="0">
              <a:buNone/>
            </a:pPr>
            <a:r>
              <a:rPr lang="en-US" sz="1600" dirty="0">
                <a:latin typeface="Consolas" panose="020B0609020204030204" pitchFamily="49" charset="0"/>
              </a:rPr>
              <a:t>FF381 </a:t>
            </a:r>
            <a:r>
              <a:rPr lang="en-US" sz="1600" dirty="0" err="1">
                <a:latin typeface="Consolas" panose="020B0609020204030204" pitchFamily="49" charset="0"/>
              </a:rPr>
              <a:t>resolveCarries</a:t>
            </a:r>
            <a:r>
              <a:rPr lang="en-US" sz="1600" dirty="0">
                <a:latin typeface="Consolas" panose="020B0609020204030204" pitchFamily="49" charset="0"/>
              </a:rPr>
              <a:t>(FF381 f) {</a:t>
            </a:r>
          </a:p>
          <a:p>
            <a:pPr marL="0" indent="0">
              <a:buNone/>
            </a:pPr>
            <a:r>
              <a:rPr lang="en-US" sz="1600" dirty="0">
                <a:latin typeface="Consolas" panose="020B0609020204030204" pitchFamily="49" charset="0"/>
              </a:rPr>
              <a:t>    FF381    res;</a:t>
            </a:r>
            <a:br>
              <a:rPr lang="en-US" sz="1600" dirty="0">
                <a:latin typeface="Consolas" panose="020B0609020204030204" pitchFamily="49" charset="0"/>
              </a:rPr>
            </a:br>
            <a:r>
              <a:rPr lang="en-US" sz="1600" dirty="0">
                <a:latin typeface="Consolas" panose="020B0609020204030204" pitchFamily="49" charset="0"/>
              </a:rPr>
              <a:t>    uint64_t mask=0x3FFFFFFF;  // 30 bit mask</a:t>
            </a:r>
          </a:p>
          <a:p>
            <a:pPr marL="0" indent="0">
              <a:buNone/>
            </a:pPr>
            <a:r>
              <a:rPr lang="en-US" sz="1600" dirty="0">
                <a:latin typeface="Consolas" panose="020B0609020204030204" pitchFamily="49" charset="0"/>
              </a:rPr>
              <a:t>    res.limb1 = f.limb1 + (f.limb0&gt;&gt;30);</a:t>
            </a:r>
            <a:br>
              <a:rPr lang="en-US" sz="1600" dirty="0">
                <a:latin typeface="Consolas" panose="020B0609020204030204" pitchFamily="49" charset="0"/>
              </a:rPr>
            </a:br>
            <a:r>
              <a:rPr lang="en-US" sz="1600" dirty="0">
                <a:latin typeface="Consolas" panose="020B0609020204030204" pitchFamily="49" charset="0"/>
              </a:rPr>
              <a:t>    res.limb2 = f.limb2 + (f.limb1&gt;&gt;30);</a:t>
            </a:r>
          </a:p>
          <a:p>
            <a:pPr marL="0" indent="0">
              <a:buNone/>
            </a:pPr>
            <a:r>
              <a:rPr lang="en-US" sz="1600" dirty="0">
                <a:latin typeface="Consolas" panose="020B0609020204030204" pitchFamily="49" charset="0"/>
              </a:rPr>
              <a:t>    . . .</a:t>
            </a:r>
          </a:p>
          <a:p>
            <a:pPr marL="0" indent="0">
              <a:buNone/>
            </a:pPr>
            <a:r>
              <a:rPr lang="en-US" sz="1600" dirty="0">
                <a:latin typeface="Consolas" panose="020B0609020204030204" pitchFamily="49" charset="0"/>
              </a:rPr>
              <a:t>    res.limb12 = f.limb12 + (f.limb11&gt;&gt;30);</a:t>
            </a:r>
            <a:br>
              <a:rPr lang="en-US" sz="1600" dirty="0">
                <a:latin typeface="Consolas" panose="020B0609020204030204" pitchFamily="49" charset="0"/>
              </a:rPr>
            </a:br>
            <a:endParaRPr lang="en-US" sz="1600" dirty="0">
              <a:latin typeface="Consolas" panose="020B0609020204030204" pitchFamily="49" charset="0"/>
            </a:endParaRPr>
          </a:p>
          <a:p>
            <a:pPr marL="0" indent="0">
              <a:buNone/>
            </a:pPr>
            <a:r>
              <a:rPr lang="en-US" sz="1600" dirty="0">
                <a:latin typeface="Consolas" panose="020B0609020204030204" pitchFamily="49" charset="0"/>
              </a:rPr>
              <a:t>    res.limb0 = res.limb0 &amp; mask;</a:t>
            </a:r>
            <a:br>
              <a:rPr lang="en-US" sz="1600" dirty="0">
                <a:latin typeface="Consolas" panose="020B0609020204030204" pitchFamily="49" charset="0"/>
              </a:rPr>
            </a:br>
            <a:r>
              <a:rPr lang="en-US" sz="1600" dirty="0">
                <a:latin typeface="Consolas" panose="020B0609020204030204" pitchFamily="49" charset="0"/>
              </a:rPr>
              <a:t>    res.limb1 = res.limb1 &amp; mask;</a:t>
            </a:r>
          </a:p>
          <a:p>
            <a:pPr marL="0" indent="0">
              <a:buNone/>
            </a:pPr>
            <a:r>
              <a:rPr lang="en-US" sz="1600" dirty="0">
                <a:latin typeface="Consolas" panose="020B0609020204030204" pitchFamily="49" charset="0"/>
              </a:rPr>
              <a:t>    . . .</a:t>
            </a:r>
          </a:p>
          <a:p>
            <a:pPr marL="0" indent="0">
              <a:buNone/>
            </a:pPr>
            <a:r>
              <a:rPr lang="en-US" sz="1600" dirty="0">
                <a:latin typeface="Consolas" panose="020B0609020204030204" pitchFamily="49" charset="0"/>
              </a:rPr>
              <a:t>    res.limb11 = res.limb11 &amp; mask;</a:t>
            </a:r>
          </a:p>
          <a:p>
            <a:pPr marL="0" indent="0">
              <a:buNone/>
            </a:pPr>
            <a:br>
              <a:rPr lang="en-US" sz="1600" dirty="0">
                <a:latin typeface="Consolas" panose="020B0609020204030204" pitchFamily="49" charset="0"/>
              </a:rPr>
            </a:br>
            <a:r>
              <a:rPr lang="en-US" sz="1600" dirty="0">
                <a:latin typeface="Consolas" panose="020B0609020204030204" pitchFamily="49" charset="0"/>
              </a:rPr>
              <a:t>    return res;</a:t>
            </a:r>
          </a:p>
          <a:p>
            <a:pPr marL="0" indent="0">
              <a:buNone/>
            </a:pPr>
            <a:r>
              <a:rPr lang="en-US" sz="1600" dirty="0">
                <a:latin typeface="Consolas" panose="020B0609020204030204" pitchFamily="49" charset="0"/>
              </a:rPr>
              <a:t>}</a:t>
            </a:r>
          </a:p>
        </p:txBody>
      </p:sp>
    </p:spTree>
    <p:extLst>
      <p:ext uri="{BB962C8B-B14F-4D97-AF65-F5344CB8AC3E}">
        <p14:creationId xmlns:p14="http://schemas.microsoft.com/office/powerpoint/2010/main" val="17495793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Carry Handling - Subtraction</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573024" y="1463040"/>
            <a:ext cx="11399520" cy="5205983"/>
          </a:xfrm>
        </p:spPr>
        <p:txBody>
          <a:bodyPr>
            <a:normAutofit/>
          </a:bodyPr>
          <a:lstStyle/>
          <a:p>
            <a:pPr marL="0" indent="0">
              <a:buNone/>
            </a:pPr>
            <a:r>
              <a:rPr lang="en-US" sz="2400" dirty="0"/>
              <a:t>For subtraction, we need to know the N bound to guarantee a positive result.  In this routine, we require that </a:t>
            </a:r>
            <a:r>
              <a:rPr lang="en-US" sz="2400" i="1" dirty="0"/>
              <a:t>b</a:t>
            </a:r>
            <a:r>
              <a:rPr lang="en-US" sz="2400" dirty="0"/>
              <a:t> is less than 2N:</a:t>
            </a:r>
            <a:br>
              <a:rPr lang="en-US" sz="2400" dirty="0"/>
            </a:br>
            <a:endParaRPr lang="en-US" sz="2400" dirty="0"/>
          </a:p>
          <a:p>
            <a:pPr marL="0" indent="0">
              <a:buNone/>
            </a:pPr>
            <a:r>
              <a:rPr lang="en-US" sz="1600" dirty="0">
                <a:latin typeface="Consolas" panose="020B0609020204030204" pitchFamily="49" charset="0"/>
              </a:rPr>
              <a:t>FF381 subPlus2N(FF381 a, FF381 b) {</a:t>
            </a:r>
          </a:p>
          <a:p>
            <a:pPr marL="0" indent="0">
              <a:buNone/>
            </a:pPr>
            <a:r>
              <a:rPr lang="en-US" sz="1600" dirty="0">
                <a:latin typeface="Consolas" panose="020B0609020204030204" pitchFamily="49" charset="0"/>
              </a:rPr>
              <a:t>    // input requirement:  b must be resolved, i.e., no carry bits</a:t>
            </a:r>
          </a:p>
          <a:p>
            <a:pPr marL="0" indent="0">
              <a:buNone/>
            </a:pPr>
            <a:r>
              <a:rPr lang="en-US" sz="1600" dirty="0">
                <a:latin typeface="Consolas" panose="020B0609020204030204" pitchFamily="49" charset="0"/>
              </a:rPr>
              <a:t>    FF381    res;</a:t>
            </a:r>
          </a:p>
          <a:p>
            <a:pPr marL="0" indent="0">
              <a:buNone/>
            </a:pPr>
            <a:r>
              <a:rPr lang="en-US" sz="1600" dirty="0">
                <a:solidFill>
                  <a:srgbClr val="00B050"/>
                </a:solidFill>
                <a:latin typeface="Consolas" panose="020B0609020204030204" pitchFamily="49" charset="0"/>
              </a:rPr>
              <a:t>    //             </a:t>
            </a:r>
            <a:r>
              <a:rPr lang="en-US" sz="1600" b="1" dirty="0">
                <a:solidFill>
                  <a:srgbClr val="00B050"/>
                </a:solidFill>
                <a:latin typeface="Consolas" panose="020B0609020204030204" pitchFamily="49" charset="0"/>
              </a:rPr>
              <a:t>a    -    b    +     2N</a:t>
            </a:r>
            <a:br>
              <a:rPr lang="en-US" sz="1600" dirty="0">
                <a:solidFill>
                  <a:srgbClr val="00B050"/>
                </a:solidFill>
                <a:latin typeface="Consolas" panose="020B0609020204030204" pitchFamily="49" charset="0"/>
              </a:rPr>
            </a:br>
            <a:r>
              <a:rPr lang="en-US" sz="1600" dirty="0">
                <a:latin typeface="Consolas" panose="020B0609020204030204" pitchFamily="49" charset="0"/>
              </a:rPr>
              <a:t>    res.limb0 = a.limb0 – b.limb0 + 0xFFFF5556u;     </a:t>
            </a:r>
            <a:r>
              <a:rPr lang="en-US" sz="1600" dirty="0">
                <a:solidFill>
                  <a:srgbClr val="00B050"/>
                </a:solidFill>
                <a:latin typeface="Consolas" panose="020B0609020204030204" pitchFamily="49" charset="0"/>
              </a:rPr>
              <a:t>// The 2N constant is subtle.  These are 32</a:t>
            </a:r>
            <a:br>
              <a:rPr lang="en-US" sz="1600" dirty="0">
                <a:solidFill>
                  <a:srgbClr val="00B050"/>
                </a:solidFill>
                <a:latin typeface="Consolas" panose="020B0609020204030204" pitchFamily="49" charset="0"/>
              </a:rPr>
            </a:br>
            <a:r>
              <a:rPr lang="en-US" sz="1600" dirty="0">
                <a:latin typeface="Consolas" panose="020B0609020204030204" pitchFamily="49" charset="0"/>
              </a:rPr>
              <a:t>    res.limb1 = a.limb1 – b.limb1 + 0xCFF7FFFCu;     </a:t>
            </a:r>
            <a:r>
              <a:rPr lang="en-US" sz="1600" dirty="0">
                <a:solidFill>
                  <a:srgbClr val="00B050"/>
                </a:solidFill>
                <a:latin typeface="Consolas" panose="020B0609020204030204" pitchFamily="49" charset="0"/>
              </a:rPr>
              <a:t>// bit values, top two bits are always 3,</a:t>
            </a:r>
            <a:br>
              <a:rPr lang="en-US" sz="1600" dirty="0">
                <a:solidFill>
                  <a:srgbClr val="00B050"/>
                </a:solidFill>
                <a:latin typeface="Consolas" panose="020B0609020204030204" pitchFamily="49" charset="0"/>
              </a:rPr>
            </a:br>
            <a:r>
              <a:rPr lang="en-US" sz="1600" dirty="0">
                <a:latin typeface="Consolas" panose="020B0609020204030204" pitchFamily="49" charset="0"/>
              </a:rPr>
              <a:t>    res.limb2 = a.limb2 – b.limb2 + 0xEA7FFFF4u;     </a:t>
            </a:r>
            <a:r>
              <a:rPr lang="en-US" sz="1600" dirty="0">
                <a:solidFill>
                  <a:srgbClr val="00B050"/>
                </a:solidFill>
                <a:latin typeface="Consolas" panose="020B0609020204030204" pitchFamily="49" charset="0"/>
              </a:rPr>
              <a:t>// which guarantees the limb will be positive,</a:t>
            </a:r>
            <a:br>
              <a:rPr lang="en-US" sz="1600" dirty="0">
                <a:latin typeface="Consolas" panose="020B0609020204030204" pitchFamily="49" charset="0"/>
              </a:rPr>
            </a:br>
            <a:r>
              <a:rPr lang="en-US" sz="1600" dirty="0">
                <a:latin typeface="Consolas" panose="020B0609020204030204" pitchFamily="49" charset="0"/>
              </a:rPr>
              <a:t>    res.limb3 = a.limb3 – b.limb3 + 0xD5FFFF55u;     </a:t>
            </a:r>
            <a:r>
              <a:rPr lang="en-US" sz="1600" dirty="0">
                <a:solidFill>
                  <a:srgbClr val="00B050"/>
                </a:solidFill>
                <a:latin typeface="Consolas" panose="020B0609020204030204" pitchFamily="49" charset="0"/>
              </a:rPr>
              <a:t>// even in the case where b.f3 &gt; a.f3.</a:t>
            </a:r>
          </a:p>
          <a:p>
            <a:pPr marL="0" indent="0">
              <a:buNone/>
            </a:pPr>
            <a:r>
              <a:rPr lang="en-US" sz="1600" dirty="0">
                <a:latin typeface="Consolas" panose="020B0609020204030204" pitchFamily="49" charset="0"/>
              </a:rPr>
              <a:t>    . . .</a:t>
            </a:r>
          </a:p>
          <a:p>
            <a:pPr marL="0" indent="0">
              <a:buNone/>
            </a:pPr>
            <a:r>
              <a:rPr lang="en-US" sz="1600" dirty="0">
                <a:latin typeface="Consolas" panose="020B0609020204030204" pitchFamily="49" charset="0"/>
              </a:rPr>
              <a:t>    res.limb11 = a.limb11 – b.limb11 + 0xF51CBFF0u;</a:t>
            </a:r>
            <a:br>
              <a:rPr lang="en-US" sz="1600" dirty="0">
                <a:latin typeface="Consolas" panose="020B0609020204030204" pitchFamily="49" charset="0"/>
              </a:rPr>
            </a:br>
            <a:r>
              <a:rPr lang="en-US" sz="1600" dirty="0">
                <a:latin typeface="Consolas" panose="020B0609020204030204" pitchFamily="49" charset="0"/>
              </a:rPr>
              <a:t>    res.limb12 = a.limb12 – b.limb12 + 0x00340220u;</a:t>
            </a:r>
            <a:br>
              <a:rPr lang="en-US" sz="1600" dirty="0">
                <a:latin typeface="Consolas" panose="020B0609020204030204" pitchFamily="49" charset="0"/>
              </a:rPr>
            </a:br>
            <a:r>
              <a:rPr lang="en-US" sz="1600" dirty="0">
                <a:latin typeface="Consolas" panose="020B0609020204030204" pitchFamily="49" charset="0"/>
              </a:rPr>
              <a:t>    return res;</a:t>
            </a:r>
          </a:p>
          <a:p>
            <a:pPr marL="0" indent="0">
              <a:buNone/>
            </a:pPr>
            <a:r>
              <a:rPr lang="en-US" sz="1600" dirty="0">
                <a:latin typeface="Consolas" panose="020B0609020204030204" pitchFamily="49" charset="0"/>
              </a:rPr>
              <a:t>}</a:t>
            </a:r>
          </a:p>
          <a:p>
            <a:pPr marL="0" indent="0">
              <a:buNone/>
            </a:pPr>
            <a:endParaRPr lang="en-US" sz="1600" dirty="0">
              <a:latin typeface="Consolas" panose="020B0609020204030204" pitchFamily="49" charset="0"/>
            </a:endParaRPr>
          </a:p>
        </p:txBody>
      </p:sp>
    </p:spTree>
    <p:extLst>
      <p:ext uri="{BB962C8B-B14F-4D97-AF65-F5344CB8AC3E}">
        <p14:creationId xmlns:p14="http://schemas.microsoft.com/office/powerpoint/2010/main" val="18984667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2180778"/>
            <a:ext cx="10515600" cy="1793814"/>
          </a:xfrm>
        </p:spPr>
        <p:txBody>
          <a:bodyPr>
            <a:normAutofit fontScale="92500" lnSpcReduction="10000"/>
          </a:bodyPr>
          <a:lstStyle/>
          <a:p>
            <a:pPr marL="0" indent="0" algn="ctr">
              <a:buNone/>
            </a:pPr>
            <a:r>
              <a:rPr lang="en-US" sz="4000" b="1" i="1" dirty="0"/>
              <a:t>Thank you!!</a:t>
            </a:r>
          </a:p>
          <a:p>
            <a:pPr marL="0" indent="0" algn="ctr">
              <a:buNone/>
            </a:pPr>
            <a:endParaRPr lang="en-US" sz="4000" b="1" i="1" dirty="0"/>
          </a:p>
          <a:p>
            <a:pPr marL="0" indent="0" algn="ctr">
              <a:buNone/>
            </a:pPr>
            <a:r>
              <a:rPr lang="en-US" sz="4000" b="1" i="1" dirty="0"/>
              <a:t>Questions?</a:t>
            </a:r>
          </a:p>
        </p:txBody>
      </p:sp>
    </p:spTree>
    <p:extLst>
      <p:ext uri="{BB962C8B-B14F-4D97-AF65-F5344CB8AC3E}">
        <p14:creationId xmlns:p14="http://schemas.microsoft.com/office/powerpoint/2010/main" val="2267884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2997642"/>
            <a:ext cx="10515600" cy="1793814"/>
          </a:xfrm>
        </p:spPr>
        <p:txBody>
          <a:bodyPr>
            <a:normAutofit/>
          </a:bodyPr>
          <a:lstStyle/>
          <a:p>
            <a:pPr marL="0" indent="0" algn="ctr">
              <a:buNone/>
            </a:pPr>
            <a:r>
              <a:rPr lang="en-US" sz="4000" b="1" i="1" dirty="0"/>
              <a:t>Algorithmic Optimizations</a:t>
            </a:r>
          </a:p>
        </p:txBody>
      </p:sp>
    </p:spTree>
    <p:extLst>
      <p:ext uri="{BB962C8B-B14F-4D97-AF65-F5344CB8AC3E}">
        <p14:creationId xmlns:p14="http://schemas.microsoft.com/office/powerpoint/2010/main" val="3368320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Bucket Method (</a:t>
            </a:r>
            <a:r>
              <a:rPr lang="en-US" dirty="0" err="1"/>
              <a:t>Pippenger’s</a:t>
            </a:r>
            <a:r>
              <a:rPr lang="en-US" dirty="0"/>
              <a:t> </a:t>
            </a:r>
            <a:r>
              <a:rPr lang="en-US" dirty="0" err="1"/>
              <a:t>Alg</a:t>
            </a:r>
            <a:r>
              <a:rPr lang="en-US" dirty="0"/>
              <a:t>) In Brief</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lstStyle/>
          <a:p>
            <a:pPr marL="0" indent="0">
              <a:buNone/>
            </a:pPr>
            <a:r>
              <a:rPr lang="en-US" dirty="0"/>
              <a:t>The Bucket method computes an MSM in three phases:</a:t>
            </a:r>
          </a:p>
          <a:p>
            <a:pPr marL="514350" indent="-514350">
              <a:buFont typeface="+mj-lt"/>
              <a:buAutoNum type="arabicPeriod"/>
            </a:pPr>
            <a:r>
              <a:rPr lang="en-US" dirty="0"/>
              <a:t>Bucket accumulation</a:t>
            </a:r>
          </a:p>
          <a:p>
            <a:pPr marL="514350" indent="-514350">
              <a:buFont typeface="+mj-lt"/>
              <a:buAutoNum type="arabicPeriod"/>
            </a:pPr>
            <a:r>
              <a:rPr lang="en-US" dirty="0"/>
              <a:t>Bucket reduction to window sums</a:t>
            </a:r>
          </a:p>
          <a:p>
            <a:pPr marL="514350" indent="-514350">
              <a:buFont typeface="+mj-lt"/>
              <a:buAutoNum type="arabicPeriod"/>
            </a:pPr>
            <a:r>
              <a:rPr lang="en-US" dirty="0"/>
              <a:t>Final MSM computation</a:t>
            </a:r>
          </a:p>
        </p:txBody>
      </p:sp>
      <p:sp>
        <p:nvSpPr>
          <p:cNvPr id="5" name="TextBox 4">
            <a:extLst>
              <a:ext uri="{FF2B5EF4-FFF2-40B4-BE49-F238E27FC236}">
                <a16:creationId xmlns:a16="http://schemas.microsoft.com/office/drawing/2014/main" id="{6843CA3B-6463-7851-26CD-9051DDDD456B}"/>
              </a:ext>
            </a:extLst>
          </p:cNvPr>
          <p:cNvSpPr txBox="1"/>
          <p:nvPr/>
        </p:nvSpPr>
        <p:spPr>
          <a:xfrm>
            <a:off x="1021080" y="4990433"/>
            <a:ext cx="9744456" cy="1323439"/>
          </a:xfrm>
          <a:prstGeom prst="rect">
            <a:avLst/>
          </a:prstGeom>
          <a:noFill/>
        </p:spPr>
        <p:txBody>
          <a:bodyPr wrap="square">
            <a:spAutoFit/>
          </a:bodyPr>
          <a:lstStyle/>
          <a:p>
            <a:pPr marL="0" indent="0" algn="ctr">
              <a:buNone/>
            </a:pPr>
            <a:r>
              <a:rPr lang="en-US" sz="4400" i="1" dirty="0"/>
              <a:t>Gus Gutowski’s Talk</a:t>
            </a:r>
          </a:p>
          <a:p>
            <a:pPr marL="0" indent="0" algn="ctr">
              <a:buNone/>
            </a:pPr>
            <a:endParaRPr lang="en-US" sz="1600" i="1" dirty="0"/>
          </a:p>
          <a:p>
            <a:pPr algn="ctr"/>
            <a:r>
              <a:rPr lang="en-US" sz="2000" dirty="0"/>
              <a:t>YouTube link:    </a:t>
            </a:r>
            <a:r>
              <a:rPr lang="en-US" sz="2000" dirty="0">
                <a:hlinkClick r:id="rId2"/>
              </a:rPr>
              <a:t>https://www.youtube.com/watch?v=Bl5mQA7UL2I</a:t>
            </a:r>
            <a:endParaRPr lang="en-US" sz="2000" dirty="0"/>
          </a:p>
        </p:txBody>
      </p:sp>
    </p:spTree>
    <p:extLst>
      <p:ext uri="{BB962C8B-B14F-4D97-AF65-F5344CB8AC3E}">
        <p14:creationId xmlns:p14="http://schemas.microsoft.com/office/powerpoint/2010/main" val="416068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normAutofit/>
          </a:bodyPr>
          <a:lstStyle/>
          <a:p>
            <a:pPr algn="ctr"/>
            <a:r>
              <a:rPr lang="en-US" dirty="0"/>
              <a:t>Bucket Method (</a:t>
            </a:r>
            <a:r>
              <a:rPr lang="en-US" dirty="0" err="1"/>
              <a:t>Pippenger’s</a:t>
            </a:r>
            <a:r>
              <a:rPr lang="en-US" dirty="0"/>
              <a:t> </a:t>
            </a:r>
            <a:r>
              <a:rPr lang="en-US" dirty="0" err="1"/>
              <a:t>Alg</a:t>
            </a:r>
            <a:r>
              <a:rPr lang="en-US" dirty="0"/>
              <a:t>) In Brief</a:t>
            </a:r>
          </a:p>
        </p:txBody>
      </p:sp>
      <p:sp>
        <p:nvSpPr>
          <p:cNvPr id="4" name="Rectangle 3">
            <a:extLst>
              <a:ext uri="{FF2B5EF4-FFF2-40B4-BE49-F238E27FC236}">
                <a16:creationId xmlns:a16="http://schemas.microsoft.com/office/drawing/2014/main" id="{673771D9-957E-C361-0B57-B4D2C00AD0F6}"/>
              </a:ext>
            </a:extLst>
          </p:cNvPr>
          <p:cNvSpPr/>
          <p:nvPr/>
        </p:nvSpPr>
        <p:spPr>
          <a:xfrm>
            <a:off x="1865376" y="2109216"/>
            <a:ext cx="8729472" cy="34137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CB0AAB74-F8DB-D302-5A27-01B2345FD194}"/>
              </a:ext>
            </a:extLst>
          </p:cNvPr>
          <p:cNvCxnSpPr>
            <a:cxnSpLocks/>
          </p:cNvCxnSpPr>
          <p:nvPr/>
        </p:nvCxnSpPr>
        <p:spPr>
          <a:xfrm>
            <a:off x="3133344" y="2097024"/>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666ACE-8A78-A36A-0393-EC29437F942D}"/>
              </a:ext>
            </a:extLst>
          </p:cNvPr>
          <p:cNvCxnSpPr>
            <a:cxnSpLocks/>
          </p:cNvCxnSpPr>
          <p:nvPr/>
        </p:nvCxnSpPr>
        <p:spPr>
          <a:xfrm>
            <a:off x="4383024" y="2109216"/>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ADB2656-8AD2-FF44-CD3C-139F510C281D}"/>
              </a:ext>
            </a:extLst>
          </p:cNvPr>
          <p:cNvCxnSpPr>
            <a:cxnSpLocks/>
          </p:cNvCxnSpPr>
          <p:nvPr/>
        </p:nvCxnSpPr>
        <p:spPr>
          <a:xfrm>
            <a:off x="5577840" y="2109216"/>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2C289E0-5C68-4093-38B1-A8F6157B5D70}"/>
              </a:ext>
            </a:extLst>
          </p:cNvPr>
          <p:cNvCxnSpPr>
            <a:cxnSpLocks/>
          </p:cNvCxnSpPr>
          <p:nvPr/>
        </p:nvCxnSpPr>
        <p:spPr>
          <a:xfrm>
            <a:off x="6675120" y="2097024"/>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242E41E-95DB-CFC8-560D-A4E4B9E67AA6}"/>
              </a:ext>
            </a:extLst>
          </p:cNvPr>
          <p:cNvCxnSpPr>
            <a:cxnSpLocks/>
          </p:cNvCxnSpPr>
          <p:nvPr/>
        </p:nvCxnSpPr>
        <p:spPr>
          <a:xfrm>
            <a:off x="7851648" y="2109216"/>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A0E2F5D-32A3-BE70-9B1B-7B8273A5A213}"/>
              </a:ext>
            </a:extLst>
          </p:cNvPr>
          <p:cNvCxnSpPr>
            <a:cxnSpLocks/>
          </p:cNvCxnSpPr>
          <p:nvPr/>
        </p:nvCxnSpPr>
        <p:spPr>
          <a:xfrm>
            <a:off x="9058656" y="2109216"/>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F9C0D8-8F11-E4C8-FB05-E10209D09A5D}"/>
              </a:ext>
            </a:extLst>
          </p:cNvPr>
          <p:cNvCxnSpPr>
            <a:cxnSpLocks/>
          </p:cNvCxnSpPr>
          <p:nvPr/>
        </p:nvCxnSpPr>
        <p:spPr>
          <a:xfrm>
            <a:off x="10149840" y="2097024"/>
            <a:ext cx="0" cy="35356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41593A1-4A31-3014-004D-876E48199302}"/>
              </a:ext>
            </a:extLst>
          </p:cNvPr>
          <p:cNvSpPr txBox="1"/>
          <p:nvPr/>
        </p:nvSpPr>
        <p:spPr>
          <a:xfrm>
            <a:off x="1194257" y="2024390"/>
            <a:ext cx="723275" cy="523220"/>
          </a:xfrm>
          <a:prstGeom prst="rect">
            <a:avLst/>
          </a:prstGeom>
          <a:noFill/>
        </p:spPr>
        <p:txBody>
          <a:bodyPr wrap="none" rtlCol="0">
            <a:spAutoFit/>
          </a:bodyPr>
          <a:lstStyle/>
          <a:p>
            <a:r>
              <a:rPr lang="en-US" sz="2800" dirty="0" err="1"/>
              <a:t>s</a:t>
            </a:r>
            <a:r>
              <a:rPr lang="en-US" sz="2800" baseline="-25000" dirty="0" err="1"/>
              <a:t>i</a:t>
            </a:r>
            <a:r>
              <a:rPr lang="en-US" sz="2800" dirty="0"/>
              <a:t> = </a:t>
            </a:r>
          </a:p>
        </p:txBody>
      </p:sp>
      <p:sp>
        <p:nvSpPr>
          <p:cNvPr id="18" name="Right Brace 17">
            <a:extLst>
              <a:ext uri="{FF2B5EF4-FFF2-40B4-BE49-F238E27FC236}">
                <a16:creationId xmlns:a16="http://schemas.microsoft.com/office/drawing/2014/main" id="{092837C4-CC85-71E9-9F7E-C036B3842F56}"/>
              </a:ext>
            </a:extLst>
          </p:cNvPr>
          <p:cNvSpPr/>
          <p:nvPr/>
        </p:nvSpPr>
        <p:spPr>
          <a:xfrm rot="16200000">
            <a:off x="6150348" y="-2468363"/>
            <a:ext cx="159531" cy="8729473"/>
          </a:xfrm>
          <a:prstGeom prst="rightBrace">
            <a:avLst>
              <a:gd name="adj1" fmla="val 7179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ADB83B59-C708-AB9A-B495-0205FACA7A85}"/>
              </a:ext>
            </a:extLst>
          </p:cNvPr>
          <p:cNvSpPr txBox="1"/>
          <p:nvPr/>
        </p:nvSpPr>
        <p:spPr>
          <a:xfrm>
            <a:off x="5577840" y="1475232"/>
            <a:ext cx="1575816" cy="369332"/>
          </a:xfrm>
          <a:prstGeom prst="rect">
            <a:avLst/>
          </a:prstGeom>
          <a:noFill/>
        </p:spPr>
        <p:txBody>
          <a:bodyPr wrap="none" rtlCol="0">
            <a:spAutoFit/>
          </a:bodyPr>
          <a:lstStyle/>
          <a:p>
            <a:r>
              <a:rPr lang="en-US" dirty="0"/>
              <a:t>b bits in length</a:t>
            </a:r>
          </a:p>
        </p:txBody>
      </p:sp>
      <p:sp>
        <p:nvSpPr>
          <p:cNvPr id="22" name="Right Brace 21">
            <a:extLst>
              <a:ext uri="{FF2B5EF4-FFF2-40B4-BE49-F238E27FC236}">
                <a16:creationId xmlns:a16="http://schemas.microsoft.com/office/drawing/2014/main" id="{43158D1D-4632-242C-FBC8-A19D6C0170A9}"/>
              </a:ext>
            </a:extLst>
          </p:cNvPr>
          <p:cNvSpPr/>
          <p:nvPr/>
        </p:nvSpPr>
        <p:spPr>
          <a:xfrm rot="5400000">
            <a:off x="3643219" y="2105934"/>
            <a:ext cx="236007" cy="1158254"/>
          </a:xfrm>
          <a:prstGeom prst="rightBrace">
            <a:avLst>
              <a:gd name="adj1" fmla="val 33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ight Brace 22">
            <a:extLst>
              <a:ext uri="{FF2B5EF4-FFF2-40B4-BE49-F238E27FC236}">
                <a16:creationId xmlns:a16="http://schemas.microsoft.com/office/drawing/2014/main" id="{9B73D9E5-427E-1F0F-616F-0585C4795BC0}"/>
              </a:ext>
            </a:extLst>
          </p:cNvPr>
          <p:cNvSpPr/>
          <p:nvPr/>
        </p:nvSpPr>
        <p:spPr>
          <a:xfrm rot="5400000">
            <a:off x="2393539" y="2112030"/>
            <a:ext cx="236007" cy="1158254"/>
          </a:xfrm>
          <a:prstGeom prst="rightBrace">
            <a:avLst>
              <a:gd name="adj1" fmla="val 333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F8C73F-0745-B3E3-1AEC-34B45F868572}"/>
              </a:ext>
            </a:extLst>
          </p:cNvPr>
          <p:cNvSpPr txBox="1"/>
          <p:nvPr/>
        </p:nvSpPr>
        <p:spPr>
          <a:xfrm>
            <a:off x="4619401" y="2301360"/>
            <a:ext cx="636713" cy="523220"/>
          </a:xfrm>
          <a:prstGeom prst="rect">
            <a:avLst/>
          </a:prstGeom>
          <a:noFill/>
        </p:spPr>
        <p:txBody>
          <a:bodyPr wrap="none" rtlCol="0">
            <a:spAutoFit/>
          </a:bodyPr>
          <a:lstStyle/>
          <a:p>
            <a:r>
              <a:rPr lang="en-US" sz="2800" b="1" dirty="0"/>
              <a:t>. . .</a:t>
            </a:r>
          </a:p>
        </p:txBody>
      </p:sp>
      <p:sp>
        <p:nvSpPr>
          <p:cNvPr id="25" name="TextBox 24">
            <a:extLst>
              <a:ext uri="{FF2B5EF4-FFF2-40B4-BE49-F238E27FC236}">
                <a16:creationId xmlns:a16="http://schemas.microsoft.com/office/drawing/2014/main" id="{6FF2E7E3-9A8A-6683-69EF-BA6F1F078A0E}"/>
              </a:ext>
            </a:extLst>
          </p:cNvPr>
          <p:cNvSpPr txBox="1"/>
          <p:nvPr/>
        </p:nvSpPr>
        <p:spPr>
          <a:xfrm>
            <a:off x="1840991" y="2729913"/>
            <a:ext cx="1463039" cy="369332"/>
          </a:xfrm>
          <a:prstGeom prst="rect">
            <a:avLst/>
          </a:prstGeom>
          <a:noFill/>
        </p:spPr>
        <p:txBody>
          <a:bodyPr wrap="square" rtlCol="0">
            <a:spAutoFit/>
          </a:bodyPr>
          <a:lstStyle/>
          <a:p>
            <a:r>
              <a:rPr lang="en-US" dirty="0"/>
              <a:t>c bits chunks</a:t>
            </a:r>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F24935FF-A4A3-529A-7D4C-BEC7CD1AAA9A}"/>
                  </a:ext>
                </a:extLst>
              </p:cNvPr>
              <p:cNvSpPr txBox="1"/>
              <p:nvPr/>
            </p:nvSpPr>
            <p:spPr>
              <a:xfrm>
                <a:off x="1871462" y="3176591"/>
                <a:ext cx="4486293" cy="504818"/>
              </a:xfrm>
              <a:prstGeom prst="rect">
                <a:avLst/>
              </a:prstGeom>
              <a:noFill/>
            </p:spPr>
            <p:txBody>
              <a:bodyPr wrap="none" rtlCol="0">
                <a:spAutoFit/>
              </a:bodyPr>
              <a:lstStyle/>
              <a:p>
                <a:r>
                  <a:rPr lang="en-US" dirty="0"/>
                  <a:t>Number of chunks aka </a:t>
                </a:r>
                <a:r>
                  <a:rPr lang="en-US" i="1" dirty="0"/>
                  <a:t>windows</a:t>
                </a:r>
                <a:r>
                  <a:rPr lang="en-US" dirty="0"/>
                  <a:t> is:    </a:t>
                </a:r>
                <a14:m>
                  <m:oMath xmlns:m="http://schemas.openxmlformats.org/officeDocument/2006/math">
                    <m:r>
                      <m:rPr>
                        <m:sty m:val="p"/>
                      </m:rPr>
                      <a:rPr lang="en-US" b="0" i="0" smtClean="0">
                        <a:latin typeface="Cambria Math" panose="02040503050406030204" pitchFamily="18" charset="0"/>
                      </a:rPr>
                      <m:t>w</m:t>
                    </m:r>
                    <m:r>
                      <a:rPr lang="en-US" b="0" i="0" smtClean="0">
                        <a:latin typeface="Cambria Math" panose="02040503050406030204" pitchFamily="18" charset="0"/>
                      </a:rPr>
                      <m:t>=</m:t>
                    </m:r>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𝑏</m:t>
                            </m:r>
                          </m:num>
                          <m:den>
                            <m:r>
                              <a:rPr lang="en-US" b="0" i="1" smtClean="0">
                                <a:latin typeface="Cambria Math" panose="02040503050406030204" pitchFamily="18" charset="0"/>
                              </a:rPr>
                              <m:t>𝑐</m:t>
                            </m:r>
                          </m:den>
                        </m:f>
                      </m:e>
                    </m:d>
                  </m:oMath>
                </a14:m>
                <a:endParaRPr lang="en-US" dirty="0"/>
              </a:p>
            </p:txBody>
          </p:sp>
        </mc:Choice>
        <mc:Fallback xmlns="">
          <p:sp>
            <p:nvSpPr>
              <p:cNvPr id="28" name="TextBox 27">
                <a:extLst>
                  <a:ext uri="{FF2B5EF4-FFF2-40B4-BE49-F238E27FC236}">
                    <a16:creationId xmlns:a16="http://schemas.microsoft.com/office/drawing/2014/main" id="{F24935FF-A4A3-529A-7D4C-BEC7CD1AAA9A}"/>
                  </a:ext>
                </a:extLst>
              </p:cNvPr>
              <p:cNvSpPr txBox="1">
                <a:spLocks noRot="1" noChangeAspect="1" noMove="1" noResize="1" noEditPoints="1" noAdjustHandles="1" noChangeArrowheads="1" noChangeShapeType="1" noTextEdit="1"/>
              </p:cNvSpPr>
              <p:nvPr/>
            </p:nvSpPr>
            <p:spPr>
              <a:xfrm>
                <a:off x="1871462" y="3176591"/>
                <a:ext cx="4486293" cy="504818"/>
              </a:xfrm>
              <a:prstGeom prst="rect">
                <a:avLst/>
              </a:prstGeom>
              <a:blipFill>
                <a:blip r:embed="rId2"/>
                <a:stretch>
                  <a:fillRect l="-1223" b="-6024"/>
                </a:stretch>
              </a:blipFill>
            </p:spPr>
            <p:txBody>
              <a:bodyPr/>
              <a:lstStyle/>
              <a:p>
                <a:r>
                  <a:rPr lang="en-US">
                    <a:noFill/>
                  </a:rPr>
                  <a:t> </a:t>
                </a:r>
              </a:p>
            </p:txBody>
          </p:sp>
        </mc:Fallback>
      </mc:AlternateContent>
      <p:sp>
        <p:nvSpPr>
          <p:cNvPr id="29" name="TextBox 28">
            <a:extLst>
              <a:ext uri="{FF2B5EF4-FFF2-40B4-BE49-F238E27FC236}">
                <a16:creationId xmlns:a16="http://schemas.microsoft.com/office/drawing/2014/main" id="{539A4B5C-F1EE-77DB-DED6-C45A1AC71DBA}"/>
              </a:ext>
            </a:extLst>
          </p:cNvPr>
          <p:cNvSpPr txBox="1"/>
          <p:nvPr/>
        </p:nvSpPr>
        <p:spPr>
          <a:xfrm>
            <a:off x="3440166" y="2729913"/>
            <a:ext cx="829740" cy="369332"/>
          </a:xfrm>
          <a:prstGeom prst="rect">
            <a:avLst/>
          </a:prstGeom>
          <a:noFill/>
        </p:spPr>
        <p:txBody>
          <a:bodyPr wrap="square" rtlCol="0">
            <a:spAutoFit/>
          </a:bodyPr>
          <a:lstStyle/>
          <a:p>
            <a:r>
              <a:rPr lang="en-US" dirty="0"/>
              <a:t>c bits</a:t>
            </a:r>
          </a:p>
        </p:txBody>
      </p:sp>
      <p:sp>
        <p:nvSpPr>
          <p:cNvPr id="31" name="TextBox 30">
            <a:extLst>
              <a:ext uri="{FF2B5EF4-FFF2-40B4-BE49-F238E27FC236}">
                <a16:creationId xmlns:a16="http://schemas.microsoft.com/office/drawing/2014/main" id="{78520804-3D0E-BCCE-A38D-3BE9166CD1B8}"/>
              </a:ext>
            </a:extLst>
          </p:cNvPr>
          <p:cNvSpPr txBox="1"/>
          <p:nvPr/>
        </p:nvSpPr>
        <p:spPr>
          <a:xfrm>
            <a:off x="1215169" y="4281697"/>
            <a:ext cx="10301158" cy="1200329"/>
          </a:xfrm>
          <a:prstGeom prst="rect">
            <a:avLst/>
          </a:prstGeom>
          <a:noFill/>
        </p:spPr>
        <p:txBody>
          <a:bodyPr wrap="square" rtlCol="0">
            <a:spAutoFit/>
          </a:bodyPr>
          <a:lstStyle/>
          <a:p>
            <a:r>
              <a:rPr lang="en-US" b="1" u="sng" dirty="0"/>
              <a:t>Notation:</a:t>
            </a:r>
          </a:p>
          <a:p>
            <a:r>
              <a:rPr lang="en-US" dirty="0"/>
              <a:t>n – number of pts &amp; scalars	    w – the number of windows	k – a bucket index, 0 .. 2</a:t>
            </a:r>
            <a:r>
              <a:rPr lang="en-US" baseline="30000" dirty="0"/>
              <a:t>c</a:t>
            </a:r>
            <a:r>
              <a:rPr lang="en-US" dirty="0"/>
              <a:t>-1 	</a:t>
            </a:r>
          </a:p>
          <a:p>
            <a:r>
              <a:rPr lang="en-US" dirty="0"/>
              <a:t>b – bit length of the scalar	    </a:t>
            </a:r>
            <a:r>
              <a:rPr lang="en-US" dirty="0" err="1"/>
              <a:t>i</a:t>
            </a:r>
            <a:r>
              <a:rPr lang="en-US" dirty="0"/>
              <a:t> – a point/scalar index, 1 .. n	</a:t>
            </a:r>
            <a:r>
              <a:rPr lang="en-US" dirty="0" err="1"/>
              <a:t>s</a:t>
            </a:r>
            <a:r>
              <a:rPr lang="en-US" baseline="-25000" dirty="0" err="1"/>
              <a:t>i</a:t>
            </a:r>
            <a:r>
              <a:rPr lang="en-US" dirty="0"/>
              <a:t>[j] – value of the </a:t>
            </a:r>
            <a:r>
              <a:rPr lang="en-US" dirty="0" err="1"/>
              <a:t>j</a:t>
            </a:r>
            <a:r>
              <a:rPr lang="en-US" baseline="30000" dirty="0" err="1"/>
              <a:t>th</a:t>
            </a:r>
            <a:r>
              <a:rPr lang="en-US" dirty="0"/>
              <a:t> chunk of </a:t>
            </a:r>
            <a:r>
              <a:rPr lang="en-US" dirty="0" err="1"/>
              <a:t>s</a:t>
            </a:r>
            <a:r>
              <a:rPr lang="en-US" baseline="-25000" dirty="0" err="1"/>
              <a:t>i</a:t>
            </a:r>
            <a:endParaRPr lang="en-US" baseline="-25000" dirty="0"/>
          </a:p>
          <a:p>
            <a:r>
              <a:rPr lang="en-US" dirty="0"/>
              <a:t>c – window chunk size in bits	    j – a window index, 0 .. w-1		B[j, k] – accumulator bucket		</a:t>
            </a:r>
          </a:p>
        </p:txBody>
      </p:sp>
    </p:spTree>
    <p:extLst>
      <p:ext uri="{BB962C8B-B14F-4D97-AF65-F5344CB8AC3E}">
        <p14:creationId xmlns:p14="http://schemas.microsoft.com/office/powerpoint/2010/main" val="2239333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9CAC-0510-1F0C-197F-07F6FA437356}"/>
              </a:ext>
            </a:extLst>
          </p:cNvPr>
          <p:cNvSpPr>
            <a:spLocks noGrp="1"/>
          </p:cNvSpPr>
          <p:nvPr>
            <p:ph type="title"/>
          </p:nvPr>
        </p:nvSpPr>
        <p:spPr>
          <a:xfrm>
            <a:off x="838200" y="365125"/>
            <a:ext cx="10515600" cy="795765"/>
          </a:xfrm>
        </p:spPr>
        <p:txBody>
          <a:bodyPr/>
          <a:lstStyle/>
          <a:p>
            <a:pPr algn="ctr"/>
            <a:r>
              <a:rPr lang="en-US" dirty="0"/>
              <a:t>Bucket Accumulation Phase</a:t>
            </a:r>
          </a:p>
        </p:txBody>
      </p:sp>
      <p:sp>
        <p:nvSpPr>
          <p:cNvPr id="3" name="Content Placeholder 2">
            <a:extLst>
              <a:ext uri="{FF2B5EF4-FFF2-40B4-BE49-F238E27FC236}">
                <a16:creationId xmlns:a16="http://schemas.microsoft.com/office/drawing/2014/main" id="{C593B80D-52FC-2D4C-8CA3-7E18AD2060D5}"/>
              </a:ext>
            </a:extLst>
          </p:cNvPr>
          <p:cNvSpPr>
            <a:spLocks noGrp="1"/>
          </p:cNvSpPr>
          <p:nvPr>
            <p:ph idx="1"/>
          </p:nvPr>
        </p:nvSpPr>
        <p:spPr>
          <a:xfrm>
            <a:off x="838200" y="1463040"/>
            <a:ext cx="10515600" cy="4713923"/>
          </a:xfrm>
        </p:spPr>
        <p:txBody>
          <a:bodyPr>
            <a:normAutofit/>
          </a:bodyPr>
          <a:lstStyle/>
          <a:p>
            <a:pPr marL="0" indent="0">
              <a:buNone/>
            </a:pPr>
            <a:r>
              <a:rPr lang="en-US" dirty="0"/>
              <a:t>Pseudo-Code for bucket accumulation:</a:t>
            </a:r>
          </a:p>
          <a:p>
            <a:pPr marL="0" indent="0">
              <a:buNone/>
            </a:pPr>
            <a:br>
              <a:rPr lang="en-US" sz="1600" dirty="0">
                <a:latin typeface="Consolas" panose="020B0609020204030204" pitchFamily="49" charset="0"/>
              </a:rPr>
            </a:br>
            <a:r>
              <a:rPr lang="en-US" sz="1600" dirty="0">
                <a:latin typeface="Consolas" panose="020B0609020204030204" pitchFamily="49" charset="0"/>
              </a:rPr>
              <a:t>    … initialize all buckets to 0 …</a:t>
            </a:r>
          </a:p>
          <a:p>
            <a:pPr marL="0" indent="0">
              <a:buNone/>
            </a:pPr>
            <a:r>
              <a:rPr lang="en-US" sz="1600" dirty="0">
                <a:latin typeface="Consolas" panose="020B0609020204030204" pitchFamily="49" charset="0"/>
              </a:rPr>
              <a:t>    for(</a:t>
            </a:r>
            <a:r>
              <a:rPr lang="en-US" sz="1600" dirty="0" err="1">
                <a:latin typeface="Consolas" panose="020B0609020204030204" pitchFamily="49" charset="0"/>
              </a:rPr>
              <a:t>i</a:t>
            </a:r>
            <a:r>
              <a:rPr lang="en-US" sz="1600" dirty="0">
                <a:latin typeface="Consolas" panose="020B0609020204030204" pitchFamily="49" charset="0"/>
              </a:rPr>
              <a:t>=1;i&lt;=</a:t>
            </a:r>
            <a:r>
              <a:rPr lang="en-US" sz="1600" dirty="0" err="1">
                <a:latin typeface="Consolas" panose="020B0609020204030204" pitchFamily="49" charset="0"/>
              </a:rPr>
              <a:t>n;i</a:t>
            </a:r>
            <a:r>
              <a:rPr lang="en-US" sz="1600" dirty="0">
                <a:latin typeface="Consolas" panose="020B0609020204030204" pitchFamily="49" charset="0"/>
              </a:rPr>
              <a:t>++) {</a:t>
            </a:r>
          </a:p>
          <a:p>
            <a:pPr marL="0" indent="0">
              <a:buNone/>
            </a:pPr>
            <a:r>
              <a:rPr lang="en-US" sz="1600" dirty="0">
                <a:latin typeface="Consolas" panose="020B0609020204030204" pitchFamily="49" charset="0"/>
              </a:rPr>
              <a:t>        for(j=0;j&lt;</a:t>
            </a:r>
            <a:r>
              <a:rPr lang="en-US" sz="1600" dirty="0" err="1">
                <a:latin typeface="Consolas" panose="020B0609020204030204" pitchFamily="49" charset="0"/>
              </a:rPr>
              <a:t>w;j</a:t>
            </a:r>
            <a:r>
              <a:rPr lang="en-US" sz="1600" dirty="0">
                <a:latin typeface="Consolas" panose="020B0609020204030204" pitchFamily="49" charset="0"/>
              </a:rPr>
              <a:t>++) </a:t>
            </a:r>
          </a:p>
          <a:p>
            <a:pPr marL="0" indent="0">
              <a:buNone/>
            </a:pPr>
            <a:r>
              <a:rPr lang="en-US" sz="1600" dirty="0">
                <a:latin typeface="Consolas" panose="020B0609020204030204" pitchFamily="49" charset="0"/>
              </a:rPr>
              <a:t>            B[j, </a:t>
            </a:r>
            <a:r>
              <a:rPr lang="en-US" sz="1600" dirty="0" err="1">
                <a:latin typeface="Consolas" panose="020B0609020204030204" pitchFamily="49" charset="0"/>
              </a:rPr>
              <a:t>s</a:t>
            </a:r>
            <a:r>
              <a:rPr lang="en-US" sz="1600" baseline="-25000" dirty="0" err="1">
                <a:latin typeface="Consolas" panose="020B0609020204030204" pitchFamily="49" charset="0"/>
              </a:rPr>
              <a:t>i</a:t>
            </a:r>
            <a:r>
              <a:rPr lang="en-US" sz="1600" dirty="0">
                <a:latin typeface="Consolas" panose="020B0609020204030204" pitchFamily="49" charset="0"/>
              </a:rPr>
              <a:t>[j]] += P</a:t>
            </a:r>
            <a:r>
              <a:rPr lang="en-US" sz="1600" baseline="-25000" dirty="0">
                <a:latin typeface="Consolas" panose="020B0609020204030204" pitchFamily="49" charset="0"/>
              </a:rPr>
              <a:t>i</a:t>
            </a:r>
            <a:r>
              <a:rPr lang="en-US" sz="1600" dirty="0">
                <a:latin typeface="Consolas" panose="020B0609020204030204" pitchFamily="49" charset="0"/>
              </a:rPr>
              <a:t>;</a:t>
            </a:r>
          </a:p>
          <a:p>
            <a:pPr marL="0" indent="0">
              <a:buNone/>
            </a:pPr>
            <a:r>
              <a:rPr lang="en-US" sz="1600" dirty="0">
                <a:latin typeface="Consolas" panose="020B0609020204030204" pitchFamily="49" charset="0"/>
              </a:rPr>
              <a:t>    }</a:t>
            </a:r>
          </a:p>
          <a:p>
            <a:pPr marL="0" indent="0">
              <a:buNone/>
            </a:pPr>
            <a:endParaRPr lang="en-US" dirty="0"/>
          </a:p>
          <a:p>
            <a:pPr marL="0" indent="0">
              <a:buNone/>
            </a:pPr>
            <a:r>
              <a:rPr lang="en-US" sz="1600" dirty="0"/>
              <a:t>Things of note:</a:t>
            </a:r>
          </a:p>
          <a:p>
            <a:pPr marL="514350" indent="-514350">
              <a:buAutoNum type="arabicParenR"/>
            </a:pPr>
            <a:r>
              <a:rPr lang="en-US" sz="1600" dirty="0"/>
              <a:t>Total numbers of buckets is </a:t>
            </a:r>
            <a:r>
              <a:rPr lang="en-US" sz="1600" i="1" dirty="0"/>
              <a:t>w ∙ 2</a:t>
            </a:r>
            <a:r>
              <a:rPr lang="en-US" sz="1600" i="1" baseline="30000" dirty="0"/>
              <a:t>c</a:t>
            </a:r>
          </a:p>
          <a:p>
            <a:pPr marL="514350" indent="-514350">
              <a:buFont typeface="Arial" panose="020B0604020202020204" pitchFamily="34" charset="0"/>
              <a:buAutoNum type="arabicParenR"/>
            </a:pPr>
            <a:r>
              <a:rPr lang="en-US" sz="1600" dirty="0"/>
              <a:t>Each point is added to </a:t>
            </a:r>
            <a:r>
              <a:rPr lang="en-US" sz="1600" i="1" dirty="0"/>
              <a:t>w</a:t>
            </a:r>
            <a:r>
              <a:rPr lang="en-US" sz="1600" dirty="0"/>
              <a:t> buckets</a:t>
            </a:r>
          </a:p>
          <a:p>
            <a:pPr marL="514350" indent="-514350">
              <a:buAutoNum type="arabicParenR"/>
            </a:pPr>
            <a:r>
              <a:rPr lang="en-US" sz="1600" dirty="0"/>
              <a:t>Total number of point adds is </a:t>
            </a:r>
            <a:r>
              <a:rPr lang="en-US" sz="1600" i="1" dirty="0"/>
              <a:t>w ∙ n</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73956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14667</TotalTime>
  <Words>5235</Words>
  <Application>Microsoft Office PowerPoint</Application>
  <PresentationFormat>Widescreen</PresentationFormat>
  <Paragraphs>502</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vt:lpstr>
      <vt:lpstr>Calibri Light</vt:lpstr>
      <vt:lpstr>Cambria Math</vt:lpstr>
      <vt:lpstr>Consolas</vt:lpstr>
      <vt:lpstr>Courier New</vt:lpstr>
      <vt:lpstr>Office Theme</vt:lpstr>
      <vt:lpstr>A deep dive into optimizing Multi-Scalar Multiplication </vt:lpstr>
      <vt:lpstr>Talk Roadmap</vt:lpstr>
      <vt:lpstr>Multi-Scalar Multiplication (MSM)</vt:lpstr>
      <vt:lpstr>Motivation: Zero Knowledge Proofs</vt:lpstr>
      <vt:lpstr>MSM Runtime Breakdown</vt:lpstr>
      <vt:lpstr>PowerPoint Presentation</vt:lpstr>
      <vt:lpstr>Bucket Method (Pippenger’s Alg) In Brief</vt:lpstr>
      <vt:lpstr>Bucket Method (Pippenger’s Alg) In Brief</vt:lpstr>
      <vt:lpstr>Bucket Accumulation Phase</vt:lpstr>
      <vt:lpstr>Bucket Reduction Phase</vt:lpstr>
      <vt:lpstr>Final MSM Result</vt:lpstr>
      <vt:lpstr>Signed Digits Endomorphism</vt:lpstr>
      <vt:lpstr>Cube Root of One Endomorphism</vt:lpstr>
      <vt:lpstr>Two Open Questions</vt:lpstr>
      <vt:lpstr>PowerPoint Presentation</vt:lpstr>
      <vt:lpstr>ZPrize – GPU MSM Competition </vt:lpstr>
      <vt:lpstr>Extract Parallelism</vt:lpstr>
      <vt:lpstr>Bucket Accumulator Point Representation</vt:lpstr>
      <vt:lpstr>Best Window Size?</vt:lpstr>
      <vt:lpstr>Trick:   sP = (-s)(-P)</vt:lpstr>
      <vt:lpstr>Precomputed Points</vt:lpstr>
      <vt:lpstr>Parallel Bucket Reduction</vt:lpstr>
      <vt:lpstr>Correction-less EC Point Routines</vt:lpstr>
      <vt:lpstr>Correction Steps</vt:lpstr>
      <vt:lpstr>Bounds</vt:lpstr>
      <vt:lpstr>Bounds for Montgomery Multiplication</vt:lpstr>
      <vt:lpstr>Correction-less EC Algorithms</vt:lpstr>
      <vt:lpstr>GPU Specific Optimizations</vt:lpstr>
      <vt:lpstr>PowerPoint Presentation</vt:lpstr>
      <vt:lpstr>ZPrize – WASM MSM Competition </vt:lpstr>
      <vt:lpstr>Approach</vt:lpstr>
      <vt:lpstr>Affine Point Accumulation</vt:lpstr>
      <vt:lpstr>Batch Inversion</vt:lpstr>
      <vt:lpstr>Batched Affine Accumulator</vt:lpstr>
      <vt:lpstr>Collision Method</vt:lpstr>
      <vt:lpstr>Bucket Reduction Phase</vt:lpstr>
      <vt:lpstr>PowerPoint Presentation</vt:lpstr>
      <vt:lpstr>Noteworth Contributions</vt:lpstr>
      <vt:lpstr>PowerPoint Presentation</vt:lpstr>
      <vt:lpstr>GPU - Basics</vt:lpstr>
      <vt:lpstr>GPU IMAD.WIDE Instruction</vt:lpstr>
      <vt:lpstr>Alignment Problem</vt:lpstr>
      <vt:lpstr>Even-Odd Solution</vt:lpstr>
      <vt:lpstr>Fast Squaring</vt:lpstr>
      <vt:lpstr>Key Take-Aways</vt:lpstr>
      <vt:lpstr>Web Assembly Environment</vt:lpstr>
      <vt:lpstr>WASM - Basics</vt:lpstr>
      <vt:lpstr>Multiplication</vt:lpstr>
      <vt:lpstr>Carry Handling - Addition</vt:lpstr>
      <vt:lpstr>Carry Handling - Resolving Carries</vt:lpstr>
      <vt:lpstr>Carry Handling - Subtraction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Niall Emmart</dc:creator>
  <cp:lastModifiedBy>Niall Emmart</cp:lastModifiedBy>
  <cp:revision>468</cp:revision>
  <dcterms:created xsi:type="dcterms:W3CDTF">2023-05-17T10:59:10Z</dcterms:created>
  <dcterms:modified xsi:type="dcterms:W3CDTF">2023-05-28T14:35:32Z</dcterms:modified>
</cp:coreProperties>
</file>